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9"/>
  </p:notesMasterIdLst>
  <p:handoutMasterIdLst>
    <p:handoutMasterId r:id="rId60"/>
  </p:handoutMasterIdLst>
  <p:sldIdLst>
    <p:sldId id="256" r:id="rId3"/>
    <p:sldId id="409" r:id="rId4"/>
    <p:sldId id="378" r:id="rId5"/>
    <p:sldId id="379" r:id="rId6"/>
    <p:sldId id="407" r:id="rId7"/>
    <p:sldId id="406" r:id="rId8"/>
    <p:sldId id="408" r:id="rId9"/>
    <p:sldId id="405" r:id="rId10"/>
    <p:sldId id="403" r:id="rId11"/>
    <p:sldId id="404" r:id="rId12"/>
    <p:sldId id="257" r:id="rId13"/>
    <p:sldId id="258" r:id="rId14"/>
    <p:sldId id="326" r:id="rId15"/>
    <p:sldId id="292" r:id="rId16"/>
    <p:sldId id="329" r:id="rId17"/>
    <p:sldId id="399" r:id="rId18"/>
    <p:sldId id="391" r:id="rId19"/>
    <p:sldId id="392" r:id="rId20"/>
    <p:sldId id="393" r:id="rId21"/>
    <p:sldId id="395" r:id="rId22"/>
    <p:sldId id="400" r:id="rId23"/>
    <p:sldId id="396" r:id="rId24"/>
    <p:sldId id="397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9" r:id="rId33"/>
    <p:sldId id="342" r:id="rId34"/>
    <p:sldId id="343" r:id="rId35"/>
    <p:sldId id="344" r:id="rId36"/>
    <p:sldId id="386" r:id="rId37"/>
    <p:sldId id="387" r:id="rId38"/>
    <p:sldId id="388" r:id="rId39"/>
    <p:sldId id="347" r:id="rId40"/>
    <p:sldId id="341" r:id="rId41"/>
    <p:sldId id="348" r:id="rId42"/>
    <p:sldId id="353" r:id="rId43"/>
    <p:sldId id="354" r:id="rId44"/>
    <p:sldId id="349" r:id="rId45"/>
    <p:sldId id="352" r:id="rId46"/>
    <p:sldId id="356" r:id="rId47"/>
    <p:sldId id="357" r:id="rId48"/>
    <p:sldId id="358" r:id="rId49"/>
    <p:sldId id="389" r:id="rId50"/>
    <p:sldId id="390" r:id="rId51"/>
    <p:sldId id="293" r:id="rId52"/>
    <p:sldId id="367" r:id="rId53"/>
    <p:sldId id="368" r:id="rId54"/>
    <p:sldId id="370" r:id="rId55"/>
    <p:sldId id="302" r:id="rId56"/>
    <p:sldId id="363" r:id="rId57"/>
    <p:sldId id="402" r:id="rId58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CC00"/>
    <a:srgbClr val="9966FF"/>
    <a:srgbClr val="FF0066"/>
    <a:srgbClr val="CCFF33"/>
    <a:srgbClr val="003399"/>
    <a:srgbClr val="FFCC00"/>
    <a:srgbClr val="FFFF00"/>
    <a:srgbClr val="00DA00"/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4660"/>
  </p:normalViewPr>
  <p:slideViewPr>
    <p:cSldViewPr>
      <p:cViewPr>
        <p:scale>
          <a:sx n="113" d="100"/>
          <a:sy n="113" d="100"/>
        </p:scale>
        <p:origin x="-984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7822" cy="3402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77" y="0"/>
            <a:ext cx="4277822" cy="3402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D111E-3673-4A1F-ABE1-4E4FE8508197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277822" cy="3402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77" y="6456378"/>
            <a:ext cx="4277822" cy="3402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ACEC9-160A-497B-82ED-7D21F07730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7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0F608-7EE9-437F-AC40-18E2E0A64C6D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79E84-5D4D-4FF2-9215-D84F517289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13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9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 flipV="1">
            <a:off x="0" y="0"/>
            <a:ext cx="9144000" cy="90805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ko-KR" altLang="ko-KR" sz="2800" b="1">
              <a:solidFill>
                <a:srgbClr val="B2B2B2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95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60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7900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1687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0724355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92970" y="1946673"/>
            <a:ext cx="3625453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5578" y="1946673"/>
            <a:ext cx="3625453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56795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25632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51693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25145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23639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 flipV="1">
            <a:off x="0" y="0"/>
            <a:ext cx="9144000" cy="90805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ko-KR" altLang="ko-KR" sz="2800" b="1">
              <a:solidFill>
                <a:srgbClr val="B2B2B2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15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2241926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95110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411515" y="178594"/>
            <a:ext cx="1839516" cy="57864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92970" y="178594"/>
            <a:ext cx="5411391" cy="57864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2596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flipV="1">
            <a:off x="0" y="0"/>
            <a:ext cx="9144000" cy="90805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ko-KR" altLang="ko-KR" sz="2800" b="1">
              <a:solidFill>
                <a:srgbClr val="B2B2B2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02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 flipV="1">
            <a:off x="0" y="0"/>
            <a:ext cx="9144000" cy="90805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ko-KR" altLang="ko-KR" sz="2800" b="1">
              <a:solidFill>
                <a:srgbClr val="B2B2B2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7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 flipV="1">
            <a:off x="0" y="0"/>
            <a:ext cx="9144000" cy="90805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ko-KR" altLang="ko-KR" sz="2800" b="1">
              <a:solidFill>
                <a:srgbClr val="B2B2B2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68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 flipV="1">
            <a:off x="0" y="0"/>
            <a:ext cx="9144000" cy="90805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ko-KR" altLang="ko-KR" sz="2800" b="1">
              <a:solidFill>
                <a:srgbClr val="B2B2B2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2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108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2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F948E-F5EF-427F-B519-9F51ECC955D5}" type="datetimeFigureOut">
              <a:rPr lang="ko-KR" altLang="en-US" smtClean="0"/>
              <a:pPr/>
              <a:t>2013-02-07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D3AA0-7A29-4C2E-B7D1-5AA733948F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4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2970" y="178594"/>
            <a:ext cx="735806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2970" y="1946673"/>
            <a:ext cx="7358063" cy="4018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66078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32144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2882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4323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5763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589308" indent="-401801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901820" indent="-401801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214332" indent="-401801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26844" indent="-401801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839356" indent="-401801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160797" indent="-401801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482238" indent="-401801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03679" indent="-401801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125120" indent="-401801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ko-KR"/>
      </a:defPPr>
      <a:lvl1pPr marL="0" algn="l" defTabSz="642882" rtl="0" eaLnBrk="1" latinLnBrk="1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642882" rtl="0" eaLnBrk="1" latinLnBrk="1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642882" rtl="0" eaLnBrk="1" latinLnBrk="1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642882" rtl="0" eaLnBrk="1" latinLnBrk="1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642882" rtl="0" eaLnBrk="1" latinLnBrk="1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642882" rtl="0" eaLnBrk="1" latinLnBrk="1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642882" rtl="0" eaLnBrk="1" latinLnBrk="1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642882" rtl="0" eaLnBrk="1" latinLnBrk="1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642882" rtl="0" eaLnBrk="1" latinLnBrk="1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hyperlink" Target="http://www.ted.com/talks" TargetMode="Externa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gif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2810743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rgbClr val="00B0F0"/>
                </a:solidFill>
                <a:latin typeface="Rix고딕 M" pitchFamily="18" charset="-127"/>
                <a:ea typeface="Rix고딕 M" pitchFamily="18" charset="-127"/>
              </a:rPr>
              <a:t>한 장의 </a:t>
            </a:r>
            <a:r>
              <a:rPr lang="ko-KR" altLang="en-US" sz="3600" b="1" dirty="0" err="1" smtClean="0">
                <a:solidFill>
                  <a:srgbClr val="00B0F0"/>
                </a:solidFill>
                <a:latin typeface="Rix고딕 M" pitchFamily="18" charset="-127"/>
                <a:ea typeface="Rix고딕 M" pitchFamily="18" charset="-127"/>
              </a:rPr>
              <a:t>인포그래픽이</a:t>
            </a:r>
            <a:r>
              <a:rPr lang="ko-KR" altLang="en-US" sz="3600" b="1" dirty="0" smtClean="0">
                <a:solidFill>
                  <a:srgbClr val="00B0F0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3600" b="1" dirty="0" smtClean="0">
                <a:solidFill>
                  <a:srgbClr val="00B0F0"/>
                </a:solidFill>
                <a:latin typeface="Rix고딕 M" pitchFamily="18" charset="-127"/>
                <a:ea typeface="Rix고딕 M" pitchFamily="18" charset="-127"/>
              </a:rPr>
              <a:t/>
            </a:r>
            <a:br>
              <a:rPr lang="en-US" altLang="ko-KR" sz="3600" b="1" dirty="0" smtClean="0">
                <a:solidFill>
                  <a:srgbClr val="00B0F0"/>
                </a:solidFill>
                <a:latin typeface="Rix고딕 M" pitchFamily="18" charset="-127"/>
                <a:ea typeface="Rix고딕 M" pitchFamily="18" charset="-127"/>
              </a:rPr>
            </a:br>
            <a:r>
              <a:rPr lang="ko-KR" altLang="en-US" sz="3600" b="1" dirty="0" smtClean="0">
                <a:solidFill>
                  <a:srgbClr val="00B0F0"/>
                </a:solidFill>
                <a:latin typeface="Rix고딕 M" pitchFamily="18" charset="-127"/>
                <a:ea typeface="Rix고딕 M" pitchFamily="18" charset="-127"/>
              </a:rPr>
              <a:t>백 마디 말보다 더 낫다</a:t>
            </a:r>
            <a:r>
              <a:rPr lang="en-US" altLang="ko-KR" sz="3600" b="1" dirty="0" smtClean="0">
                <a:solidFill>
                  <a:srgbClr val="00B0F0"/>
                </a:solidFill>
                <a:latin typeface="Rix고딕 M" pitchFamily="18" charset="-127"/>
                <a:ea typeface="Rix고딕 M" pitchFamily="18" charset="-127"/>
              </a:rPr>
              <a:t>?!</a:t>
            </a:r>
            <a:br>
              <a:rPr lang="en-US" altLang="ko-KR" sz="3600" b="1" dirty="0" smtClean="0">
                <a:solidFill>
                  <a:srgbClr val="00B0F0"/>
                </a:solidFill>
                <a:latin typeface="Rix고딕 M" pitchFamily="18" charset="-127"/>
                <a:ea typeface="Rix고딕 M" pitchFamily="18" charset="-127"/>
              </a:rPr>
            </a:br>
            <a:r>
              <a:rPr lang="en-US" altLang="ko-KR" sz="1000" b="1" dirty="0" smtClean="0">
                <a:solidFill>
                  <a:srgbClr val="00DA00"/>
                </a:solidFill>
                <a:latin typeface="Rix고딕 M" pitchFamily="18" charset="-127"/>
                <a:ea typeface="Rix고딕 M" pitchFamily="18" charset="-127"/>
              </a:rPr>
              <a:t/>
            </a:r>
            <a:br>
              <a:rPr lang="en-US" altLang="ko-KR" sz="1000" b="1" dirty="0" smtClean="0">
                <a:solidFill>
                  <a:srgbClr val="00DA00"/>
                </a:solidFill>
                <a:latin typeface="Rix고딕 M" pitchFamily="18" charset="-127"/>
                <a:ea typeface="Rix고딕 M" pitchFamily="18" charset="-127"/>
              </a:rPr>
            </a:b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Rix고딕 M" pitchFamily="18" charset="-127"/>
                <a:ea typeface="Rix고딕 M" pitchFamily="18" charset="-127"/>
              </a:rPr>
              <a:t>-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z="2400" b="1" dirty="0" err="1" smtClean="0">
                <a:solidFill>
                  <a:schemeClr val="bg1">
                    <a:lumMod val="85000"/>
                  </a:schemeClr>
                </a:solidFill>
                <a:latin typeface="Rix고딕 M" pitchFamily="18" charset="-127"/>
                <a:ea typeface="Rix고딕 M" pitchFamily="18" charset="-127"/>
              </a:rPr>
              <a:t>빅</a:t>
            </a:r>
            <a:r>
              <a:rPr lang="ko-KR" altLang="en-US" sz="2400" b="1" dirty="0" smtClean="0">
                <a:solidFill>
                  <a:schemeClr val="bg1">
                    <a:lumMod val="85000"/>
                  </a:schemeClr>
                </a:solidFill>
                <a:latin typeface="Rix고딕 M" pitchFamily="18" charset="-127"/>
                <a:ea typeface="Rix고딕 M" pitchFamily="18" charset="-127"/>
              </a:rPr>
              <a:t> 데이터 시각화 사례를 중심으로</a:t>
            </a:r>
            <a:r>
              <a:rPr lang="ko-KR" altLang="en-US" sz="2400" b="1" dirty="0" smtClean="0">
                <a:solidFill>
                  <a:schemeClr val="bg1">
                    <a:lumMod val="85000"/>
                  </a:schemeClr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Rix고딕 M" pitchFamily="18" charset="-127"/>
                <a:ea typeface="Rix고딕 M" pitchFamily="18" charset="-127"/>
              </a:rPr>
              <a:t>-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구  슬 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현</a:t>
            </a:r>
            <a:r>
              <a:rPr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. </a:t>
            </a:r>
            <a:r>
              <a:rPr lang="ko-KR" alt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트렌드</a:t>
            </a:r>
            <a:r>
              <a:rPr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인사이트</a:t>
            </a:r>
            <a:r>
              <a:rPr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 선임 에디터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현</a:t>
            </a:r>
            <a:r>
              <a:rPr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. </a:t>
            </a:r>
            <a:r>
              <a:rPr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한국디자인진흥원 전략연구팀 연구원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475390"/>
            <a:ext cx="2243924" cy="11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4153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3600" y="3068960"/>
            <a:ext cx="3600400" cy="553998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76000"/>
                </a:schemeClr>
              </a:gs>
              <a:gs pos="100000">
                <a:schemeClr val="bg1">
                  <a:alpha val="29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latin typeface="Rix고딕 EB" pitchFamily="18" charset="-127"/>
                <a:ea typeface="Rix고딕 EB" pitchFamily="18" charset="-127"/>
              </a:rPr>
              <a:t>Big Data</a:t>
            </a:r>
            <a:endParaRPr lang="ko-KR" altLang="en-US" sz="3000" b="1" spc="-150" dirty="0"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121605" y="3212976"/>
            <a:ext cx="2592288" cy="23042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</a:rPr>
              <a:t>Big Data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517649" y="1340768"/>
            <a:ext cx="1800200" cy="2160240"/>
            <a:chOff x="3517649" y="548680"/>
            <a:chExt cx="1800200" cy="2160240"/>
          </a:xfrm>
          <a:solidFill>
            <a:srgbClr val="FF9900"/>
          </a:solidFill>
        </p:grpSpPr>
        <p:sp>
          <p:nvSpPr>
            <p:cNvPr id="6" name="타원 5"/>
            <p:cNvSpPr/>
            <p:nvPr/>
          </p:nvSpPr>
          <p:spPr>
            <a:xfrm>
              <a:off x="3517649" y="548680"/>
              <a:ext cx="1800200" cy="16561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Volume</a:t>
              </a:r>
              <a:endParaRPr lang="ko-KR" altLang="en-US" sz="2400" b="1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  <p:cxnSp>
          <p:nvCxnSpPr>
            <p:cNvPr id="3" name="직선 연결선 2"/>
            <p:cNvCxnSpPr>
              <a:stCxn id="6" idx="4"/>
              <a:endCxn id="9" idx="0"/>
            </p:cNvCxnSpPr>
            <p:nvPr/>
          </p:nvCxnSpPr>
          <p:spPr>
            <a:xfrm flipH="1">
              <a:off x="4415100" y="2204864"/>
              <a:ext cx="2649" cy="504056"/>
            </a:xfrm>
            <a:prstGeom prst="line">
              <a:avLst/>
            </a:prstGeom>
            <a:grpFill/>
            <a:ln w="38100">
              <a:solidFill>
                <a:srgbClr val="FF99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9" name="타원 8"/>
          <p:cNvSpPr/>
          <p:nvPr/>
        </p:nvSpPr>
        <p:spPr>
          <a:xfrm>
            <a:off x="3538119" y="3501008"/>
            <a:ext cx="1753961" cy="16921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331640" y="4365104"/>
            <a:ext cx="2463341" cy="1656184"/>
            <a:chOff x="1331640" y="3573016"/>
            <a:chExt cx="2463341" cy="1656184"/>
          </a:xfrm>
          <a:solidFill>
            <a:srgbClr val="FF9900"/>
          </a:solidFill>
        </p:grpSpPr>
        <p:sp>
          <p:nvSpPr>
            <p:cNvPr id="5" name="타원 4"/>
            <p:cNvSpPr/>
            <p:nvPr/>
          </p:nvSpPr>
          <p:spPr>
            <a:xfrm>
              <a:off x="1331640" y="3573016"/>
              <a:ext cx="1800200" cy="16561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Velocity</a:t>
              </a:r>
              <a:endParaRPr lang="ko-KR" altLang="en-US" sz="2400" b="1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  <p:cxnSp>
          <p:nvCxnSpPr>
            <p:cNvPr id="12" name="직선 연결선 11"/>
            <p:cNvCxnSpPr>
              <a:stCxn id="5" idx="6"/>
              <a:endCxn id="9" idx="3"/>
            </p:cNvCxnSpPr>
            <p:nvPr/>
          </p:nvCxnSpPr>
          <p:spPr>
            <a:xfrm flipV="1">
              <a:off x="3131840" y="4225301"/>
              <a:ext cx="663141" cy="175807"/>
            </a:xfrm>
            <a:prstGeom prst="line">
              <a:avLst/>
            </a:prstGeom>
            <a:grpFill/>
            <a:ln w="38100">
              <a:solidFill>
                <a:srgbClr val="FF99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35218" y="4343469"/>
            <a:ext cx="2478875" cy="1656184"/>
            <a:chOff x="5035218" y="3551381"/>
            <a:chExt cx="2478875" cy="1656184"/>
          </a:xfrm>
          <a:solidFill>
            <a:srgbClr val="FF9900"/>
          </a:solidFill>
        </p:grpSpPr>
        <p:sp>
          <p:nvSpPr>
            <p:cNvPr id="7" name="타원 6"/>
            <p:cNvSpPr/>
            <p:nvPr/>
          </p:nvSpPr>
          <p:spPr>
            <a:xfrm>
              <a:off x="5713893" y="3551381"/>
              <a:ext cx="1800200" cy="16561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Variety</a:t>
              </a:r>
              <a:endParaRPr lang="ko-KR" altLang="en-US" sz="2400" b="1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  <p:cxnSp>
          <p:nvCxnSpPr>
            <p:cNvPr id="13" name="직선 연결선 12"/>
            <p:cNvCxnSpPr>
              <a:stCxn id="9" idx="5"/>
              <a:endCxn id="7" idx="2"/>
            </p:cNvCxnSpPr>
            <p:nvPr/>
          </p:nvCxnSpPr>
          <p:spPr>
            <a:xfrm>
              <a:off x="5035218" y="4225301"/>
              <a:ext cx="678675" cy="154172"/>
            </a:xfrm>
            <a:prstGeom prst="line">
              <a:avLst/>
            </a:prstGeom>
            <a:grpFill/>
            <a:ln w="38100">
              <a:solidFill>
                <a:srgbClr val="FF99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3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I. Big Data </a:t>
            </a:r>
            <a:r>
              <a:rPr lang="ko-KR" altLang="en-US" sz="3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정</a:t>
            </a:r>
            <a:r>
              <a:rPr lang="ko-KR" altLang="en-US" sz="3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</a:t>
            </a:r>
          </a:p>
        </p:txBody>
      </p:sp>
    </p:spTree>
    <p:extLst>
      <p:ext uri="{BB962C8B-B14F-4D97-AF65-F5344CB8AC3E}">
        <p14:creationId xmlns:p14="http://schemas.microsoft.com/office/powerpoint/2010/main" val="35823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153743" y="-110861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현황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" y="911655"/>
            <a:ext cx="5202694" cy="590460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71118" y="6446931"/>
            <a:ext cx="22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 (source: IDC, EMC)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1812300"/>
            <a:ext cx="374441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2011</a:t>
            </a:r>
            <a:r>
              <a:rPr lang="ko-KR" altLang="en-US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년 전세계 </a:t>
            </a:r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DATA</a:t>
            </a: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1.8 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Zettabytes</a:t>
            </a:r>
            <a:endParaRPr lang="en-US" altLang="ko-KR" sz="2400" b="1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endParaRPr lang="en-US" altLang="ko-KR" sz="1000" b="1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대한민국 전국민이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18</a:t>
            </a:r>
            <a:r>
              <a:rPr lang="ko-KR" altLang="en-US" sz="200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년동안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분마다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건의 </a:t>
            </a:r>
            <a:r>
              <a:rPr lang="ko-KR" altLang="en-US" sz="200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트위터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게시</a:t>
            </a:r>
            <a:endParaRPr lang="en-US" altLang="ko-KR" sz="2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매</a:t>
            </a:r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2</a:t>
            </a:r>
            <a:r>
              <a:rPr lang="ko-KR" altLang="en-US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년마다 </a:t>
            </a:r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2</a:t>
            </a:r>
            <a:r>
              <a:rPr lang="ko-KR" altLang="en-US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배씩 증가</a:t>
            </a:r>
            <a:endParaRPr lang="en-US" altLang="ko-KR" sz="2400" b="1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2015</a:t>
            </a:r>
            <a:r>
              <a:rPr lang="ko-KR" altLang="en-US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년 </a:t>
            </a:r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7.9 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Zettabytes</a:t>
            </a:r>
            <a:endParaRPr lang="ko-KR" altLang="en-US" sz="2400" b="1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68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438" y="6756451"/>
            <a:ext cx="1121962" cy="560981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153743" y="-99392"/>
            <a:ext cx="6722513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Big Data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는 어떻게 활용해야 하는가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?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1598984" y="2204864"/>
            <a:ext cx="8229600" cy="4525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Velocity      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빠른 정보 처리 속도</a:t>
            </a:r>
            <a:endParaRPr lang="en-US" altLang="ko-KR" sz="2400" b="1" dirty="0" smtClean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Volume       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거대한 크기의 정보 속 </a:t>
            </a: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Quality 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있는 </a:t>
            </a:r>
            <a:endParaRPr lang="en-US" altLang="ko-KR" sz="2400" b="1" dirty="0" smtClean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                    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데이터 수집</a:t>
            </a:r>
            <a:endParaRPr lang="en-US" altLang="ko-KR" sz="2400" b="1" dirty="0" smtClean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Variety        </a:t>
            </a:r>
            <a:r>
              <a:rPr lang="ko-KR" altLang="en-US" sz="2400" b="1" dirty="0" smtClean="0">
                <a:solidFill>
                  <a:srgbClr val="69676D">
                    <a:lumMod val="20000"/>
                    <a:lumOff val="80000"/>
                  </a:srgbClr>
                </a:solidFill>
                <a:latin typeface="Rix고딕 B" pitchFamily="18" charset="-127"/>
                <a:ea typeface="Rix고딕 B" pitchFamily="18" charset="-127"/>
              </a:rPr>
              <a:t>다양한 수단으로 </a:t>
            </a:r>
            <a:r>
              <a:rPr lang="ko-KR" altLang="en-US" sz="2400" b="1" dirty="0" err="1" smtClean="0">
                <a:solidFill>
                  <a:srgbClr val="69676D">
                    <a:lumMod val="20000"/>
                    <a:lumOff val="80000"/>
                  </a:srgbClr>
                </a:solidFill>
                <a:latin typeface="Rix고딕 B" pitchFamily="18" charset="-127"/>
                <a:ea typeface="Rix고딕 B" pitchFamily="18" charset="-127"/>
              </a:rPr>
              <a:t>가치있는</a:t>
            </a:r>
            <a:r>
              <a:rPr lang="ko-KR" altLang="en-US" sz="2400" b="1" dirty="0" smtClean="0">
                <a:solidFill>
                  <a:srgbClr val="69676D">
                    <a:lumMod val="20000"/>
                    <a:lumOff val="80000"/>
                  </a:srgbClr>
                </a:solidFill>
                <a:latin typeface="Rix고딕 B" pitchFamily="18" charset="-127"/>
                <a:ea typeface="Rix고딕 B" pitchFamily="18" charset="-127"/>
              </a:rPr>
              <a:t> 데이터 수집</a:t>
            </a:r>
            <a:endParaRPr lang="ko-KR" altLang="en-US" sz="2400" b="1" dirty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15816" y="2308572"/>
            <a:ext cx="288032" cy="2448272"/>
            <a:chOff x="2549333" y="2129969"/>
            <a:chExt cx="288032" cy="2448272"/>
          </a:xfrm>
        </p:grpSpPr>
        <p:sp>
          <p:nvSpPr>
            <p:cNvPr id="6" name="오른쪽 화살표 5"/>
            <p:cNvSpPr/>
            <p:nvPr/>
          </p:nvSpPr>
          <p:spPr>
            <a:xfrm>
              <a:off x="2549333" y="2129969"/>
              <a:ext cx="288032" cy="216024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2549333" y="3066073"/>
              <a:ext cx="288032" cy="216024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2549333" y="4362217"/>
              <a:ext cx="288032" cy="216024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97768" y="188640"/>
            <a:ext cx="89462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M"/>
                <a:ea typeface="Rix고딕 M"/>
              </a:rPr>
              <a:t>□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시대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Data Visualization/</a:t>
            </a:r>
            <a:r>
              <a:rPr lang="en-US" altLang="ko-KR" sz="3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Infographics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  <a:cs typeface="+mj-cs"/>
              </a:rPr>
              <a:t>역할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3287" y="5314256"/>
            <a:ext cx="4445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 (source: </a:t>
            </a:r>
            <a:r>
              <a:rPr lang="en-US" altLang="ko-KR" i="1" dirty="0" smtClean="0">
                <a:solidFill>
                  <a:schemeClr val="bg1"/>
                </a:solidFill>
              </a:rPr>
              <a:t>EMC Data Scientist Study, 2011)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55576" y="3008122"/>
            <a:ext cx="7704856" cy="3342605"/>
            <a:chOff x="467544" y="2720090"/>
            <a:chExt cx="8280920" cy="3901512"/>
          </a:xfrm>
        </p:grpSpPr>
        <p:grpSp>
          <p:nvGrpSpPr>
            <p:cNvPr id="26" name="그룹 25"/>
            <p:cNvGrpSpPr/>
            <p:nvPr/>
          </p:nvGrpSpPr>
          <p:grpSpPr>
            <a:xfrm>
              <a:off x="467544" y="2720090"/>
              <a:ext cx="8280920" cy="2592288"/>
              <a:chOff x="467544" y="2720090"/>
              <a:chExt cx="8280920" cy="2592288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467544" y="2720090"/>
                <a:ext cx="8280920" cy="2592288"/>
              </a:xfrm>
              <a:prstGeom prst="roundRect">
                <a:avLst>
                  <a:gd name="adj" fmla="val 7984"/>
                </a:avLst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755576" y="3368162"/>
                <a:ext cx="1224136" cy="144016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3200" dirty="0" smtClean="0"/>
                  <a:t>38%</a:t>
                </a:r>
                <a:endParaRPr lang="ko-KR" altLang="en-US" sz="32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051720" y="3368162"/>
                <a:ext cx="1224136" cy="144016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3200" dirty="0" smtClean="0"/>
                  <a:t>35%</a:t>
                </a:r>
                <a:endParaRPr lang="ko-KR" altLang="en-US" sz="3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3347864" y="3361342"/>
                <a:ext cx="1224136" cy="144016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3200" dirty="0" smtClean="0"/>
                  <a:t>33%</a:t>
                </a:r>
                <a:endParaRPr lang="ko-KR" altLang="en-US" sz="3200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644008" y="3368162"/>
                <a:ext cx="1224136" cy="144016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3200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36%</a:t>
                </a:r>
                <a:endParaRPr lang="ko-KR" altLang="en-US" sz="3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940152" y="3368162"/>
                <a:ext cx="1224136" cy="144016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3200" dirty="0" smtClean="0"/>
                  <a:t>32%</a:t>
                </a:r>
                <a:endParaRPr lang="ko-KR" altLang="en-US" sz="32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236296" y="3361342"/>
                <a:ext cx="1224136" cy="144016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3200" b="1" spc="-150" dirty="0" smtClean="0"/>
                  <a:t>23%</a:t>
                </a:r>
                <a:endParaRPr lang="ko-KR" altLang="en-US" sz="3200" b="1" spc="-150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79574" y="2792098"/>
                <a:ext cx="30283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Rix고딕 B" pitchFamily="18" charset="-127"/>
                    <a:ea typeface="Rix고딕 B" pitchFamily="18" charset="-127"/>
                  </a:rPr>
                  <a:t>DATA SCIENCE TEAM</a:t>
                </a:r>
                <a:endParaRPr lang="ko-KR" altLang="en-US" sz="2400" b="1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51582" y="4088242"/>
                <a:ext cx="13001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Rix고딕 M" pitchFamily="18" charset="-127"/>
                    <a:ea typeface="Rix고딕 M" pitchFamily="18" charset="-127"/>
                  </a:rPr>
                  <a:t>DATA SCIENTIST</a:t>
                </a:r>
                <a:endParaRPr lang="ko-KR" altLang="en-US" sz="1600" dirty="0"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347864" y="4088242"/>
                <a:ext cx="13001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Rix고딕 M" pitchFamily="18" charset="-127"/>
                    <a:ea typeface="Rix고딕 M" pitchFamily="18" charset="-127"/>
                  </a:rPr>
                  <a:t>IT</a:t>
                </a:r>
              </a:p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Rix고딕 M" pitchFamily="18" charset="-127"/>
                    <a:ea typeface="Rix고딕 M" pitchFamily="18" charset="-127"/>
                  </a:rPr>
                  <a:t>ADMIN.</a:t>
                </a:r>
                <a:endParaRPr lang="ko-KR" altLang="en-US" sz="1600" dirty="0"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640014" y="4088242"/>
                <a:ext cx="13001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4">
                        <a:lumMod val="50000"/>
                      </a:schemeClr>
                    </a:solidFill>
                    <a:latin typeface="Rix고딕 M" pitchFamily="18" charset="-127"/>
                    <a:ea typeface="Rix고딕 M" pitchFamily="18" charset="-127"/>
                  </a:rPr>
                  <a:t>PROGRAMMER</a:t>
                </a:r>
                <a:endPara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Rix고딕 M" pitchFamily="18" charset="-127"/>
                  <a:ea typeface="Rix고딕 M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936158" y="4232258"/>
                <a:ext cx="1300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spc="-150" dirty="0" smtClean="0">
                    <a:solidFill>
                      <a:schemeClr val="bg1"/>
                    </a:solidFill>
                    <a:latin typeface="Rix고딕 M" pitchFamily="18" charset="-127"/>
                    <a:ea typeface="Rix고딕 M" pitchFamily="18" charset="-127"/>
                  </a:rPr>
                  <a:t>STATISTICIAN</a:t>
                </a:r>
                <a:endParaRPr lang="ko-KR" altLang="en-US" sz="1600" spc="-150" dirty="0"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64288" y="4088243"/>
                <a:ext cx="1300138" cy="61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spc="-150" dirty="0" smtClean="0">
                    <a:solidFill>
                      <a:schemeClr val="bg1"/>
                    </a:solidFill>
                    <a:latin typeface="Rix고딕 M" pitchFamily="18" charset="-127"/>
                    <a:ea typeface="Rix고딕 M" pitchFamily="18" charset="-127"/>
                  </a:rPr>
                  <a:t>DATA</a:t>
                </a:r>
              </a:p>
              <a:p>
                <a:pPr algn="ctr"/>
                <a:r>
                  <a:rPr lang="en-US" altLang="ko-KR" sz="1400" spc="-150" dirty="0" smtClean="0">
                    <a:solidFill>
                      <a:schemeClr val="bg1"/>
                    </a:solidFill>
                    <a:latin typeface="Rix고딕 M" pitchFamily="18" charset="-127"/>
                    <a:ea typeface="Rix고딕 M" pitchFamily="18" charset="-127"/>
                  </a:rPr>
                  <a:t>VISUALIZATION</a:t>
                </a:r>
                <a:endParaRPr lang="ko-KR" altLang="en-US" sz="1400" spc="-150" dirty="0"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119734" y="4088242"/>
                <a:ext cx="1156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Rix고딕 M" pitchFamily="18" charset="-127"/>
                    <a:ea typeface="Rix고딕 M" pitchFamily="18" charset="-127"/>
                  </a:rPr>
                  <a:t>MANAGEMENT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7014888" y="3224146"/>
              <a:ext cx="1656184" cy="3397456"/>
              <a:chOff x="7014888" y="2132856"/>
              <a:chExt cx="1656184" cy="3397456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7020272" y="2132856"/>
                <a:ext cx="1620180" cy="18002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" name="아래쪽 화살표 4"/>
              <p:cNvSpPr/>
              <p:nvPr/>
            </p:nvSpPr>
            <p:spPr>
              <a:xfrm>
                <a:off x="7596336" y="3933056"/>
                <a:ext cx="504056" cy="474576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7014888" y="4389354"/>
                <a:ext cx="1656184" cy="11409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spc="-150" dirty="0" smtClean="0">
                    <a:latin typeface="Rix고딕 M" pitchFamily="18" charset="-127"/>
                    <a:ea typeface="Rix고딕 M" pitchFamily="18" charset="-127"/>
                  </a:rPr>
                  <a:t>INSIGHT</a:t>
                </a:r>
                <a:endParaRPr lang="ko-KR" altLang="en-US" sz="2000" b="1" spc="-150" dirty="0">
                  <a:latin typeface="Rix고딕 M" pitchFamily="18" charset="-127"/>
                  <a:ea typeface="Rix고딕 M" pitchFamily="18" charset="-127"/>
                </a:endParaRPr>
              </a:p>
            </p:txBody>
          </p:sp>
        </p:grp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309320"/>
            <a:ext cx="1121962" cy="560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550" y="1097449"/>
            <a:ext cx="7996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기존의 역할 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정보전달의 부가적 설명 장치 </a:t>
            </a:r>
            <a:endParaRPr lang="en-US" altLang="ko-KR" sz="2000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marL="342900" indent="-342900"/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                         (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기사의 부가적 설명 장치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단순한 수치 그래프화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Big Data 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시대 역할 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: </a:t>
            </a:r>
          </a:p>
          <a:p>
            <a:pPr marL="342900" indent="-342900"/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    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내부적 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방대한 정보를 하나의 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Insight</a:t>
            </a:r>
            <a:r>
              <a:rPr lang="ko-KR" altLang="en-US" sz="20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로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도출 할 수 있는 시각적 분석 </a:t>
            </a:r>
            <a:endParaRPr lang="en-US" altLang="ko-KR" sz="2000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marL="342900" indent="-342900"/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                  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도구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정보전달 및 상황 진단을 위한 주요 프로세스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  <a:p>
            <a:pPr marL="342900" indent="-342900"/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    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외부적 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일반 사용자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소비자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)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를 위한 새로운 비즈니스 제공 </a:t>
            </a:r>
            <a:endParaRPr lang="ko-KR" altLang="en-US" sz="200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536" y="5733256"/>
            <a:ext cx="8676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Google, </a:t>
            </a:r>
            <a:r>
              <a:rPr lang="en-US" altLang="ko-KR" spc="-15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Facebook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, GE, Yahoo, </a:t>
            </a:r>
            <a:r>
              <a:rPr lang="en-US" altLang="ko-KR" spc="-15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Paypal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, Apple 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등 </a:t>
            </a:r>
            <a:r>
              <a:rPr lang="ko-KR" altLang="en-US" spc="-15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데이터사이언스팀을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운영</a:t>
            </a:r>
            <a:endParaRPr lang="en-US" altLang="ko-KR" spc="-15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/>
            <a:r>
              <a:rPr lang="ko-KR" altLang="en-US" spc="-15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빅데이터에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대한 저장 및 처리 시스템 구축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, Data Visualization/</a:t>
            </a:r>
            <a:r>
              <a:rPr lang="en-US" altLang="ko-KR" spc="-15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Inforgraphics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를 </a:t>
            </a:r>
            <a:endParaRPr lang="en-US" altLang="ko-KR" spc="-15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/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활용하여 새로운 비즈니스 기회를 창출</a:t>
            </a:r>
            <a:endParaRPr lang="en-US" altLang="ko-KR" spc="-15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54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97768" y="188640"/>
            <a:ext cx="89462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M"/>
                <a:ea typeface="Rix고딕 M"/>
              </a:rPr>
              <a:t>□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시대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Data Visualization/</a:t>
            </a:r>
            <a:r>
              <a:rPr lang="en-US" altLang="ko-KR" sz="3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Infographics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  <a:cs typeface="+mj-cs"/>
              </a:rPr>
              <a:t>역할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468419"/>
            <a:ext cx="1121962" cy="560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550" y="1889537"/>
            <a:ext cx="8284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삼성 그룹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, LG(LG CNS), 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현대 자동차 등 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SNS 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웹페이지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빅데이터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분석 도구 개발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/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  - 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자사 및 경쟁사에 대한 만족도 조사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/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  - 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자사 제품에 대한 품평 조사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/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  - </a:t>
            </a: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바이럴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허브 검색을 통한 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‘SNS </a:t>
            </a: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빅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마우스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분석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/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Big Data 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분석 도구 상 객관적 정확성이 아직 부족한 상황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여전히 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Big Data 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저장 처리 및 분석 도구 개발 상황이기에 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Data Visualization/</a:t>
            </a:r>
            <a:r>
              <a:rPr lang="en-US" altLang="ko-KR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Inforgraphics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에 대한 중요성이 두드러지지 않음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1784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국내 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Big Data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활용 및 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Data Visualization/</a:t>
            </a:r>
            <a:r>
              <a:rPr lang="en-US" altLang="ko-KR" sz="2400" b="1" spc="-150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Inforgraphics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활용 현황</a:t>
            </a:r>
            <a:endParaRPr lang="ko-KR" altLang="en-US" sz="2400" b="1" spc="-15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54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2952328" y="2298425"/>
            <a:ext cx="2880320" cy="2808312"/>
          </a:xfrm>
          <a:prstGeom prst="ellipse">
            <a:avLst/>
          </a:prstGeom>
          <a:solidFill>
            <a:srgbClr val="00CC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3743" y="-110861"/>
            <a:ext cx="8738737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II.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국내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Data Visualization/</a:t>
            </a:r>
            <a:r>
              <a:rPr lang="en-US" altLang="ko-KR" sz="3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Infographics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활용 현황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536504" y="2226417"/>
            <a:ext cx="2088232" cy="2066679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 smtClean="0">
                <a:latin typeface="Rix고딕 B" pitchFamily="18" charset="-127"/>
                <a:ea typeface="Rix고딕 B" pitchFamily="18" charset="-127"/>
              </a:rPr>
              <a:t>온라인 </a:t>
            </a:r>
            <a:r>
              <a:rPr lang="en-US" altLang="ko-KR" sz="2000" kern="1200" dirty="0" smtClean="0">
                <a:latin typeface="Rix고딕 B" pitchFamily="18" charset="-127"/>
                <a:ea typeface="Rix고딕 B" pitchFamily="18" charset="-127"/>
              </a:rPr>
              <a:t>PR</a:t>
            </a:r>
            <a:endParaRPr lang="ko-KR" altLang="en-US" sz="2000" kern="1200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917514" y="4039871"/>
            <a:ext cx="1719397" cy="1605729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pc="-150" dirty="0" smtClean="0">
                <a:latin typeface="Rix고딕 B" pitchFamily="18" charset="-127"/>
                <a:ea typeface="Rix고딕 B" pitchFamily="18" charset="-127"/>
              </a:rPr>
              <a:t>통계 </a:t>
            </a:r>
            <a:r>
              <a:rPr lang="en-US" altLang="ko-KR" spc="-150" dirty="0" smtClean="0">
                <a:latin typeface="Rix고딕 B" pitchFamily="18" charset="-127"/>
                <a:ea typeface="Rix고딕 B" pitchFamily="18" charset="-127"/>
              </a:rPr>
              <a:t>/ DB </a:t>
            </a:r>
            <a:r>
              <a:rPr lang="ko-KR" altLang="en-US" spc="-150" dirty="0" smtClean="0">
                <a:latin typeface="Rix고딕 B" pitchFamily="18" charset="-127"/>
                <a:ea typeface="Rix고딕 B" pitchFamily="18" charset="-127"/>
              </a:rPr>
              <a:t>사이트 활용</a:t>
            </a:r>
            <a:endParaRPr lang="en-US" altLang="ko-KR" spc="-150" dirty="0" smtClean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728192" y="1412776"/>
            <a:ext cx="2736304" cy="2736304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>
                <a:latin typeface="Rix고딕 B" pitchFamily="18" charset="-127"/>
                <a:ea typeface="Rix고딕 B" pitchFamily="18" charset="-127"/>
              </a:rPr>
              <a:t>뉴스 미디어</a:t>
            </a:r>
            <a:endParaRPr lang="ko-KR" altLang="en-US" sz="2400" kern="1200" dirty="0"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42" y="6255282"/>
            <a:ext cx="1121962" cy="560981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719411" y="4365104"/>
            <a:ext cx="1086060" cy="95526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spc="-150" dirty="0" smtClean="0">
                <a:latin typeface="Rix고딕 B" pitchFamily="18" charset="-127"/>
                <a:ea typeface="Rix고딕 B" pitchFamily="18" charset="-127"/>
              </a:rPr>
              <a:t>서비스</a:t>
            </a:r>
            <a:endParaRPr lang="en-US" altLang="ko-KR" sz="1600" spc="-150" dirty="0" smtClean="0">
              <a:latin typeface="Rix고딕 B" pitchFamily="18" charset="-127"/>
              <a:ea typeface="Rix고딕 B" pitchFamily="18" charset="-127"/>
            </a:endParaRPr>
          </a:p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spc="-150" dirty="0" smtClean="0">
                <a:latin typeface="Rix고딕 B" pitchFamily="18" charset="-127"/>
                <a:ea typeface="Rix고딕 B" pitchFamily="18" charset="-127"/>
              </a:rPr>
              <a:t>활용</a:t>
            </a:r>
            <a:endParaRPr lang="en-US" altLang="ko-KR" sz="1600" spc="-150" dirty="0" smtClean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5745450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Data Visualization/</a:t>
            </a:r>
            <a:r>
              <a:rPr lang="en-US" altLang="ko-KR" sz="2000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Infographics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을 비즈니스에 따라 다양하게 활용하지 </a:t>
            </a:r>
            <a:endParaRPr lang="en-US" altLang="ko-KR" sz="2000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marL="342900" indent="-342900"/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못하고 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기존의 역할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’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만 수행하고 있는 상황</a:t>
            </a:r>
            <a:endParaRPr lang="en-US" altLang="ko-KR" sz="2000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0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110861"/>
            <a:ext cx="8738737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뉴스 미디어 분야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– </a:t>
            </a:r>
            <a:r>
              <a:rPr lang="ko-KR" altLang="en-US" sz="3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인포그래픽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전용 채널 운영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908720"/>
            <a:ext cx="5487605" cy="594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0112" y="2204864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조선닷컴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인포그래픽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연합뉴스 </a:t>
            </a: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미디어랩인포그래픽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Bloter.net </a:t>
            </a: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인포그래픽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데이터뉴스 그래픽뉴스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0112" y="3740839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인포그래픽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미디어 겸 제작사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인포그래픽웍</a:t>
            </a:r>
            <a:r>
              <a:rPr lang="ko-KR" altLang="en-US" dirty="0" err="1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스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Vice Versa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Akaiving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, Seoul</a:t>
            </a:r>
          </a:p>
        </p:txBody>
      </p:sp>
    </p:spTree>
    <p:extLst>
      <p:ext uri="{BB962C8B-B14F-4D97-AF65-F5344CB8AC3E}">
        <p14:creationId xmlns:p14="http://schemas.microsoft.com/office/powerpoint/2010/main" val="30981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110861"/>
            <a:ext cx="8738737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온라인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PR – </a:t>
            </a:r>
            <a:r>
              <a:rPr lang="ko-KR" altLang="en-US" sz="3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블로그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ko-KR" altLang="en-US" sz="3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인포그래픽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전문 섹션 운영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19"/>
            <a:ext cx="9144000" cy="424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03731" y="5325015"/>
            <a:ext cx="6216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삼성 </a:t>
            </a: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투모로우</a:t>
            </a:r>
            <a:r>
              <a:rPr lang="ko-KR" altLang="en-US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인포그래픽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전문 섹션 운영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LG The Blog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SK 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에너지 </a:t>
            </a:r>
            <a:r>
              <a:rPr lang="ko-KR" altLang="en-US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블로그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등</a:t>
            </a:r>
            <a:endParaRPr lang="en-US" altLang="ko-KR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2592388" cy="1143001"/>
          </a:xfrm>
        </p:spPr>
        <p:txBody>
          <a:bodyPr>
            <a:normAutofit/>
          </a:bodyPr>
          <a:lstStyle/>
          <a:p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Contents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366838" y="1206500"/>
            <a:ext cx="7777162" cy="4525963"/>
          </a:xfrm>
        </p:spPr>
        <p:txBody>
          <a:bodyPr anchor="ctr"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Trend Insight Media 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소개</a:t>
            </a:r>
            <a:endParaRPr lang="en-US" altLang="ko-KR" sz="2400" b="1" dirty="0" smtClean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>
              <a:buFont typeface="Wingdings" pitchFamily="2" charset="2"/>
              <a:buChar char="ü"/>
            </a:pPr>
            <a:endParaRPr lang="en-US" altLang="ko-KR" sz="1000" b="1" dirty="0" smtClean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2400" b="1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인포그래픽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비즈니스가 갖는 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Market Value</a:t>
            </a:r>
          </a:p>
          <a:p>
            <a:pPr marL="0" indent="0">
              <a:buNone/>
            </a:pPr>
            <a:endParaRPr lang="en-US" altLang="ko-KR" sz="1000" b="1" dirty="0" smtClean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Big </a:t>
            </a: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Data</a:t>
            </a:r>
          </a:p>
          <a:p>
            <a:pPr>
              <a:buFont typeface="Wingdings" pitchFamily="2" charset="2"/>
              <a:buChar char="ü"/>
            </a:pPr>
            <a:endParaRPr lang="en-US" altLang="ko-KR" sz="1000" b="1" dirty="0" smtClean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    - Data Visualization &amp; </a:t>
            </a:r>
            <a:r>
              <a:rPr lang="en-US" altLang="ko-KR" sz="2400" b="1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Infographics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의 역할</a:t>
            </a:r>
            <a:endParaRPr lang="en-US" altLang="ko-KR" sz="2400" b="1" dirty="0" smtClean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marL="0" indent="0">
              <a:buNone/>
            </a:pPr>
            <a:endParaRPr lang="en-US" altLang="ko-KR" sz="1000" b="1" dirty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국내 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Data Visualization &amp; </a:t>
            </a:r>
            <a:r>
              <a:rPr lang="en-US" altLang="ko-KR" sz="24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Infographics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                       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활용 현황 및 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시사점</a:t>
            </a:r>
            <a:endParaRPr lang="en-US" altLang="ko-KR" sz="2400" b="1" dirty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>
              <a:buFont typeface="Wingdings" pitchFamily="2" charset="2"/>
              <a:buChar char="ü"/>
            </a:pPr>
            <a:endParaRPr lang="en-US" altLang="ko-KR" sz="1000" b="1" dirty="0" smtClean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Big Data 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생성 및 활용 </a:t>
            </a: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Cycle 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에 따른 </a:t>
            </a:r>
            <a:r>
              <a:rPr lang="en-US" altLang="ko-KR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해외 사례분석</a:t>
            </a:r>
            <a:endParaRPr lang="en-US" altLang="ko-KR" sz="2400" b="1" dirty="0" smtClean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>
              <a:buFont typeface="Wingdings" pitchFamily="2" charset="2"/>
              <a:buChar char="ü"/>
            </a:pPr>
            <a:endParaRPr lang="en-US" altLang="ko-KR" sz="1000" b="1" dirty="0" smtClean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해외 사례를 통한 비즈니스 시사점 도출</a:t>
            </a:r>
            <a:endParaRPr lang="en-US" altLang="ko-KR" sz="2400" b="1" dirty="0">
              <a:solidFill>
                <a:schemeClr val="tx2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309320"/>
            <a:ext cx="1121962" cy="560981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43608"/>
            <a:ext cx="9144000" cy="476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19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III. 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생성 및 활용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Cycle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에 따른 역할 분석 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784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□ Big </a:t>
            </a:r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Data </a:t>
            </a:r>
            <a:r>
              <a:rPr lang="ko-KR" altLang="en-US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생성 및 활용 </a:t>
            </a:r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Cycle</a:t>
            </a:r>
            <a:endParaRPr lang="ko-KR" altLang="en-US" sz="2400" b="1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399080" y="2345993"/>
            <a:ext cx="8225340" cy="2135386"/>
            <a:chOff x="399080" y="2304430"/>
            <a:chExt cx="8225340" cy="2135386"/>
          </a:xfrm>
        </p:grpSpPr>
        <p:sp>
          <p:nvSpPr>
            <p:cNvPr id="7" name="자유형 6"/>
            <p:cNvSpPr/>
            <p:nvPr/>
          </p:nvSpPr>
          <p:spPr>
            <a:xfrm>
              <a:off x="399080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Big Data</a:t>
              </a:r>
              <a:endParaRPr lang="ko-KR" altLang="en-US" sz="2000" kern="120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139056" y="3577965"/>
              <a:ext cx="335340" cy="392285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2613595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Information</a:t>
              </a:r>
              <a:endParaRPr lang="ko-KR" altLang="en-US" sz="2000" kern="1200" dirty="0"/>
            </a:p>
          </p:txBody>
        </p:sp>
        <p:sp>
          <p:nvSpPr>
            <p:cNvPr id="10" name="자유형 9"/>
            <p:cNvSpPr/>
            <p:nvPr/>
          </p:nvSpPr>
          <p:spPr>
            <a:xfrm rot="19326573">
              <a:off x="4376163" y="2853704"/>
              <a:ext cx="337922" cy="364795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828110" y="2304430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Product/</a:t>
              </a: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/>
                <a:t>Service</a:t>
              </a:r>
              <a:endParaRPr lang="ko-KR" altLang="en-US" sz="2000" kern="1200" dirty="0"/>
            </a:p>
          </p:txBody>
        </p:sp>
        <p:sp>
          <p:nvSpPr>
            <p:cNvPr id="12" name="자유형 11"/>
            <p:cNvSpPr/>
            <p:nvPr/>
          </p:nvSpPr>
          <p:spPr>
            <a:xfrm rot="19882441">
              <a:off x="6575549" y="4101400"/>
              <a:ext cx="373459" cy="338416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7042624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Big Data</a:t>
              </a:r>
              <a:endParaRPr lang="ko-KR" altLang="en-US" sz="2000" kern="1200" dirty="0"/>
            </a:p>
          </p:txBody>
        </p:sp>
      </p:grpSp>
      <p:sp>
        <p:nvSpPr>
          <p:cNvPr id="15" name="자유형 14"/>
          <p:cNvSpPr/>
          <p:nvPr/>
        </p:nvSpPr>
        <p:spPr>
          <a:xfrm>
            <a:off x="4860032" y="4074185"/>
            <a:ext cx="1581796" cy="949077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/>
              <a:t>Reproduce</a:t>
            </a:r>
            <a:endParaRPr lang="ko-KR" altLang="en-US" sz="2000" kern="1200" dirty="0"/>
          </a:p>
        </p:txBody>
      </p:sp>
      <p:sp>
        <p:nvSpPr>
          <p:cNvPr id="17" name="자유형 16"/>
          <p:cNvSpPr/>
          <p:nvPr/>
        </p:nvSpPr>
        <p:spPr>
          <a:xfrm rot="1665210">
            <a:off x="4384949" y="4082587"/>
            <a:ext cx="320353" cy="415243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18" name="자유형 17"/>
          <p:cNvSpPr/>
          <p:nvPr/>
        </p:nvSpPr>
        <p:spPr>
          <a:xfrm rot="2450365">
            <a:off x="6544699" y="2974088"/>
            <a:ext cx="389319" cy="369736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20" name="TextBox 19"/>
          <p:cNvSpPr txBox="1"/>
          <p:nvPr/>
        </p:nvSpPr>
        <p:spPr>
          <a:xfrm>
            <a:off x="1691680" y="4550157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수집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분석</a:t>
            </a:r>
            <a:endParaRPr lang="ko-KR" altLang="en-US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79912" y="4578241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유통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가공</a:t>
            </a:r>
            <a:endParaRPr lang="ko-KR" altLang="en-US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309320"/>
            <a:ext cx="1121962" cy="5609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5654" y="2525033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상품</a:t>
            </a:r>
            <a:r>
              <a:rPr lang="ko-KR" altLang="en-US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325121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화살표 연결선 36"/>
          <p:cNvCxnSpPr/>
          <p:nvPr/>
        </p:nvCxnSpPr>
        <p:spPr>
          <a:xfrm flipV="1">
            <a:off x="2411760" y="1988840"/>
            <a:ext cx="4104456" cy="3456384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III. 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생성 및 활용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Cycle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에 따른 역할 분석 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784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□ 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Data Visualization/</a:t>
            </a:r>
            <a:r>
              <a:rPr lang="en-US" altLang="ko-KR" sz="2400" b="1" spc="-150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Infographics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활용과 비즈니스 활용 단계</a:t>
            </a:r>
            <a:endParaRPr lang="ko-KR" altLang="en-US" sz="2400" b="1" spc="-15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309320"/>
            <a:ext cx="1121962" cy="56098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2411760" y="1836440"/>
            <a:ext cx="4248472" cy="3608784"/>
            <a:chOff x="1835696" y="1836440"/>
            <a:chExt cx="4248472" cy="3176736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1835696" y="5013176"/>
              <a:ext cx="4248472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V="1">
              <a:off x="1835696" y="1836440"/>
              <a:ext cx="0" cy="317673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타원 25"/>
          <p:cNvSpPr/>
          <p:nvPr/>
        </p:nvSpPr>
        <p:spPr>
          <a:xfrm>
            <a:off x="1403648" y="3429000"/>
            <a:ext cx="792088" cy="72846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latin typeface="Rix고딕 M" pitchFamily="18" charset="-127"/>
                <a:ea typeface="Rix고딕 M" pitchFamily="18" charset="-127"/>
              </a:rPr>
              <a:t>니즈</a:t>
            </a:r>
            <a:r>
              <a:rPr lang="ko-KR" altLang="en-US" sz="1500" dirty="0" smtClean="0">
                <a:latin typeface="Rix고딕 M" pitchFamily="18" charset="-127"/>
                <a:ea typeface="Rix고딕 M" pitchFamily="18" charset="-127"/>
              </a:rPr>
              <a:t> </a:t>
            </a:r>
            <a:endParaRPr lang="en-US" altLang="ko-KR" sz="1500" dirty="0" smtClean="0">
              <a:latin typeface="Rix고딕 M" pitchFamily="18" charset="-127"/>
              <a:ea typeface="Rix고딕 M" pitchFamily="18" charset="-127"/>
            </a:endParaRPr>
          </a:p>
          <a:p>
            <a:pPr algn="ctr"/>
            <a:r>
              <a:rPr lang="ko-KR" altLang="en-US" sz="1500" dirty="0" smtClean="0">
                <a:latin typeface="Rix고딕 M" pitchFamily="18" charset="-127"/>
                <a:ea typeface="Rix고딕 M" pitchFamily="18" charset="-127"/>
              </a:rPr>
              <a:t>해결</a:t>
            </a:r>
            <a:endParaRPr lang="ko-KR" altLang="en-US" sz="1500" dirty="0"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403648" y="2484512"/>
            <a:ext cx="792088" cy="72846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latin typeface="Rix고딕 M" pitchFamily="18" charset="-127"/>
                <a:ea typeface="Rix고딕 M" pitchFamily="18" charset="-127"/>
              </a:rPr>
              <a:t>상품화</a:t>
            </a:r>
            <a:endParaRPr lang="ko-KR" altLang="en-US" sz="1500" dirty="0"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20157" y="1752491"/>
            <a:ext cx="10081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비즈니스 </a:t>
            </a:r>
            <a:endParaRPr lang="en-US" altLang="ko-KR" sz="1500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활용단계</a:t>
            </a:r>
            <a:endParaRPr lang="ko-KR" altLang="en-US" sz="150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12060" y="5621742"/>
            <a:ext cx="30963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Data Visualization/</a:t>
            </a:r>
          </a:p>
          <a:p>
            <a:r>
              <a:rPr lang="en-US" altLang="ko-KR" sz="1500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Infographics</a:t>
            </a:r>
            <a:r>
              <a:rPr lang="en-US" altLang="ko-KR" sz="15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1500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활용정도</a:t>
            </a:r>
            <a:endParaRPr lang="en-US" altLang="ko-KR" sz="1500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843808" y="3541658"/>
            <a:ext cx="2183736" cy="1399510"/>
            <a:chOff x="3161362" y="3469650"/>
            <a:chExt cx="2183736" cy="1399510"/>
          </a:xfrm>
        </p:grpSpPr>
        <p:pic>
          <p:nvPicPr>
            <p:cNvPr id="32" name="Picture 2" descr="http://www.datepro.com/wp-content/uploads/2011/03/okcupi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62" y="4283609"/>
              <a:ext cx="792088" cy="585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ttp://brcsrepair.com/wp-content/uploads/2011/05/ge-logo-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450" y="4284712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http://school.salescrunch.com/files/2011/01/logo_trulia_large-300x127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7466" y="3469650"/>
              <a:ext cx="1247632" cy="463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/>
          <p:cNvGrpSpPr/>
          <p:nvPr/>
        </p:nvGrpSpPr>
        <p:grpSpPr>
          <a:xfrm>
            <a:off x="4860032" y="2354365"/>
            <a:ext cx="1224137" cy="930619"/>
            <a:chOff x="5076055" y="2060848"/>
            <a:chExt cx="1224137" cy="930619"/>
          </a:xfrm>
        </p:grpSpPr>
        <p:pic>
          <p:nvPicPr>
            <p:cNvPr id="35" name="Picture 2" descr="http://blogs-images.forbes.com/tomiogeron/files/2012/01/Fitbit-logo-1024x337.jpe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5" y="2060848"/>
              <a:ext cx="1224136" cy="42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http://reidmore.files.wordpress.com/2012/02/mint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2487411"/>
              <a:ext cx="1224136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타원 22"/>
          <p:cNvSpPr/>
          <p:nvPr/>
        </p:nvSpPr>
        <p:spPr>
          <a:xfrm>
            <a:off x="1403648" y="4428728"/>
            <a:ext cx="792088" cy="72846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latin typeface="Rix고딕 M" pitchFamily="18" charset="-127"/>
                <a:ea typeface="Rix고딕 M" pitchFamily="18" charset="-127"/>
              </a:rPr>
              <a:t>자사</a:t>
            </a:r>
            <a:endParaRPr lang="en-US" altLang="ko-KR" sz="1500" dirty="0" smtClean="0">
              <a:latin typeface="Rix고딕 M" pitchFamily="18" charset="-127"/>
              <a:ea typeface="Rix고딕 M" pitchFamily="18" charset="-127"/>
            </a:endParaRPr>
          </a:p>
          <a:p>
            <a:pPr algn="ctr"/>
            <a:r>
              <a:rPr lang="ko-KR" altLang="en-US" sz="1500" dirty="0" smtClean="0">
                <a:latin typeface="Rix고딕 M" pitchFamily="18" charset="-127"/>
                <a:ea typeface="Rix고딕 M" pitchFamily="18" charset="-127"/>
              </a:rPr>
              <a:t>홍보</a:t>
            </a:r>
            <a:endParaRPr lang="ko-KR" altLang="en-US" sz="1500" dirty="0">
              <a:latin typeface="Rix고딕 M" pitchFamily="18" charset="-127"/>
              <a:ea typeface="Rix고딕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19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III. 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생성 및 활용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Cycle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에 따른 역할 분석 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784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□ Big </a:t>
            </a:r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Data </a:t>
            </a:r>
            <a:r>
              <a:rPr lang="ko-KR" altLang="en-US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생성 및 활용 </a:t>
            </a:r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Cycle</a:t>
            </a:r>
            <a:endParaRPr lang="ko-KR" altLang="en-US" sz="2400" b="1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9080" y="2345993"/>
            <a:ext cx="8225340" cy="2135386"/>
            <a:chOff x="399080" y="2304430"/>
            <a:chExt cx="8225340" cy="2135386"/>
          </a:xfrm>
        </p:grpSpPr>
        <p:sp>
          <p:nvSpPr>
            <p:cNvPr id="7" name="자유형 6"/>
            <p:cNvSpPr/>
            <p:nvPr/>
          </p:nvSpPr>
          <p:spPr>
            <a:xfrm>
              <a:off x="399080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Big Data</a:t>
              </a:r>
              <a:endParaRPr lang="ko-KR" altLang="en-US" sz="2000" kern="120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139056" y="3577965"/>
              <a:ext cx="335340" cy="392285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2613595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Information</a:t>
              </a:r>
              <a:endParaRPr lang="ko-KR" altLang="en-US" sz="2000" kern="1200" dirty="0"/>
            </a:p>
          </p:txBody>
        </p:sp>
        <p:sp>
          <p:nvSpPr>
            <p:cNvPr id="10" name="자유형 9"/>
            <p:cNvSpPr/>
            <p:nvPr/>
          </p:nvSpPr>
          <p:spPr>
            <a:xfrm rot="19326573">
              <a:off x="4376163" y="2853704"/>
              <a:ext cx="337922" cy="364795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828110" y="2304430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Product/</a:t>
              </a: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/>
                <a:t>Service</a:t>
              </a:r>
              <a:endParaRPr lang="ko-KR" altLang="en-US" sz="2000" kern="1200" dirty="0"/>
            </a:p>
          </p:txBody>
        </p:sp>
        <p:sp>
          <p:nvSpPr>
            <p:cNvPr id="12" name="자유형 11"/>
            <p:cNvSpPr/>
            <p:nvPr/>
          </p:nvSpPr>
          <p:spPr>
            <a:xfrm rot="19882441">
              <a:off x="6575549" y="4101400"/>
              <a:ext cx="373459" cy="338416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7042624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Big Data</a:t>
              </a:r>
              <a:endParaRPr lang="ko-KR" altLang="en-US" sz="2000" kern="1200" dirty="0"/>
            </a:p>
          </p:txBody>
        </p:sp>
      </p:grpSp>
      <p:sp>
        <p:nvSpPr>
          <p:cNvPr id="15" name="자유형 14"/>
          <p:cNvSpPr/>
          <p:nvPr/>
        </p:nvSpPr>
        <p:spPr>
          <a:xfrm>
            <a:off x="4860032" y="4074185"/>
            <a:ext cx="1581796" cy="949077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/>
              <a:t>Reproduce</a:t>
            </a:r>
            <a:endParaRPr lang="ko-KR" altLang="en-US" sz="2000" kern="1200" dirty="0"/>
          </a:p>
        </p:txBody>
      </p:sp>
      <p:sp>
        <p:nvSpPr>
          <p:cNvPr id="17" name="자유형 16"/>
          <p:cNvSpPr/>
          <p:nvPr/>
        </p:nvSpPr>
        <p:spPr>
          <a:xfrm rot="1665210">
            <a:off x="4384949" y="4082587"/>
            <a:ext cx="320353" cy="415243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18" name="자유형 17"/>
          <p:cNvSpPr/>
          <p:nvPr/>
        </p:nvSpPr>
        <p:spPr>
          <a:xfrm rot="2450365">
            <a:off x="6544699" y="2974088"/>
            <a:ext cx="389319" cy="369736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19" name="직사각형 18"/>
          <p:cNvSpPr/>
          <p:nvPr/>
        </p:nvSpPr>
        <p:spPr>
          <a:xfrm>
            <a:off x="197768" y="3077664"/>
            <a:ext cx="4203340" cy="1472493"/>
          </a:xfrm>
          <a:prstGeom prst="rect">
            <a:avLst/>
          </a:prstGeom>
          <a:solidFill>
            <a:schemeClr val="accent3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91680" y="4550157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수집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분석</a:t>
            </a:r>
            <a:endParaRPr lang="ko-KR" altLang="en-US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79912" y="4578241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유통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가공</a:t>
            </a:r>
            <a:endParaRPr lang="ko-KR" altLang="en-US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309320"/>
            <a:ext cx="1121962" cy="5609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5654" y="2525033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상품</a:t>
            </a:r>
            <a:r>
              <a:rPr lang="ko-KR" altLang="en-US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325121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784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□ Big Data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→ 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Information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단계</a:t>
            </a:r>
            <a:endParaRPr lang="ko-KR" altLang="en-US" sz="2400" b="1" spc="-15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69923" y="1988839"/>
            <a:ext cx="1863965" cy="545807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Rix고딕 B" pitchFamily="18" charset="-127"/>
                <a:ea typeface="Rix고딕 B" pitchFamily="18" charset="-127"/>
              </a:rPr>
              <a:t>Resource</a:t>
            </a:r>
            <a:endParaRPr lang="ko-KR" altLang="en-US" sz="2000" kern="1200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2693562" y="2088298"/>
            <a:ext cx="375277" cy="401900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11" name="자유형 10"/>
          <p:cNvSpPr/>
          <p:nvPr/>
        </p:nvSpPr>
        <p:spPr>
          <a:xfrm>
            <a:off x="3427298" y="1988838"/>
            <a:ext cx="1864782" cy="545807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kern="1200" dirty="0" smtClean="0">
                <a:latin typeface="Rix고딕 B" pitchFamily="18" charset="-127"/>
                <a:ea typeface="Rix고딕 B" pitchFamily="18" charset="-127"/>
              </a:rPr>
              <a:t>Big Data </a:t>
            </a:r>
            <a:r>
              <a:rPr lang="ko-KR" altLang="en-US" sz="2000" kern="1200" dirty="0" smtClean="0">
                <a:latin typeface="Rix고딕 B" pitchFamily="18" charset="-127"/>
                <a:ea typeface="Rix고딕 B" pitchFamily="18" charset="-127"/>
              </a:rPr>
              <a:t>분석</a:t>
            </a:r>
            <a:endParaRPr lang="ko-KR" altLang="en-US" sz="2000" kern="1200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6523642" y="1988839"/>
            <a:ext cx="1864782" cy="545806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Rix고딕 B" pitchFamily="18" charset="-127"/>
                <a:ea typeface="Rix고딕 B" pitchFamily="18" charset="-127"/>
              </a:rPr>
              <a:t>Insight </a:t>
            </a:r>
            <a:endParaRPr lang="ko-KR" altLang="en-US" sz="2000" kern="1200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803562" y="2077315"/>
            <a:ext cx="389319" cy="369736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 smtClean="0"/>
              <a:t> </a:t>
            </a:r>
            <a:endParaRPr lang="ko-KR" altLang="en-US" sz="1600" kern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95536" y="2652594"/>
            <a:ext cx="236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모바일</a:t>
            </a:r>
            <a:r>
              <a:rPr lang="en-US" altLang="ko-KR" sz="150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z="15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스마트 기기</a:t>
            </a:r>
            <a:endParaRPr lang="en-US" altLang="ko-KR" sz="15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5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M2M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5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RFID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5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Web-based System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5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SNS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등</a:t>
            </a:r>
            <a:endParaRPr lang="en-US" altLang="ko-KR" sz="15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4492" y="2636912"/>
            <a:ext cx="2555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사회</a:t>
            </a: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시장 </a:t>
            </a:r>
            <a:r>
              <a:rPr lang="ko-KR" altLang="en-US" sz="160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트렌드</a:t>
            </a:r>
            <a:r>
              <a:rPr lang="ko-KR" altLang="en-US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Voice of Customer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제품</a:t>
            </a: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서비스 평판</a:t>
            </a:r>
            <a:endParaRPr lang="en-US" altLang="ko-KR" sz="16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Customer Connection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경쟁자 모니터링</a:t>
            </a:r>
            <a:endParaRPr lang="en-US" altLang="ko-KR" sz="16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사업리스크</a:t>
            </a:r>
            <a:r>
              <a:rPr lang="ko-KR" altLang="en-US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감지</a:t>
            </a:r>
            <a:endParaRPr lang="en-US" altLang="ko-KR" sz="16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헬스케어</a:t>
            </a:r>
            <a:r>
              <a:rPr lang="ko-KR" altLang="en-US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고객 관리</a:t>
            </a:r>
            <a:endParaRPr lang="en-US" altLang="ko-KR" sz="16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제조업의 기계간 데이터 </a:t>
            </a:r>
            <a:endParaRPr lang="en-US" altLang="ko-KR" sz="16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</a:t>
            </a:r>
            <a:r>
              <a:rPr lang="ko-KR" altLang="en-US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등</a:t>
            </a:r>
            <a:endParaRPr lang="en-US" altLang="ko-KR" sz="16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0836" y="2636912"/>
            <a:ext cx="25556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Marketing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Sales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QC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CRM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CS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Strategy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Finance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 등</a:t>
            </a:r>
            <a:endParaRPr lang="en-US" altLang="ko-KR" sz="1600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III. 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생성 및 활용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Cycle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에 따른 역할 분석 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037312" y="2636912"/>
            <a:ext cx="1982960" cy="3960440"/>
            <a:chOff x="6876256" y="2375662"/>
            <a:chExt cx="1982960" cy="3960440"/>
          </a:xfrm>
        </p:grpSpPr>
        <p:sp>
          <p:nvSpPr>
            <p:cNvPr id="17" name="아래쪽 화살표 16"/>
            <p:cNvSpPr/>
            <p:nvPr/>
          </p:nvSpPr>
          <p:spPr>
            <a:xfrm>
              <a:off x="7563072" y="2375662"/>
              <a:ext cx="504056" cy="203197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타원 18"/>
            <p:cNvSpPr/>
            <p:nvPr/>
          </p:nvSpPr>
          <p:spPr>
            <a:xfrm>
              <a:off x="6876256" y="4499345"/>
              <a:ext cx="1982960" cy="18367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pc="-150" dirty="0" smtClean="0">
                  <a:latin typeface="Rix고딕 M" pitchFamily="18" charset="-127"/>
                  <a:ea typeface="Rix고딕 M" pitchFamily="18" charset="-127"/>
                </a:rPr>
                <a:t>Data</a:t>
              </a:r>
            </a:p>
            <a:p>
              <a:pPr algn="ctr"/>
              <a:r>
                <a:rPr lang="en-US" altLang="ko-KR" b="1" spc="-150" dirty="0" smtClean="0">
                  <a:latin typeface="Rix고딕 M" pitchFamily="18" charset="-127"/>
                  <a:ea typeface="Rix고딕 M" pitchFamily="18" charset="-127"/>
                </a:rPr>
                <a:t>Visualization</a:t>
              </a:r>
            </a:p>
            <a:p>
              <a:pPr algn="ctr"/>
              <a:r>
                <a:rPr lang="en-US" altLang="ko-KR" b="1" spc="-150" dirty="0" smtClean="0">
                  <a:latin typeface="Rix고딕 M" pitchFamily="18" charset="-127"/>
                  <a:ea typeface="Rix고딕 M" pitchFamily="18" charset="-127"/>
                </a:rPr>
                <a:t>/</a:t>
              </a:r>
              <a:r>
                <a:rPr lang="en-US" altLang="ko-KR" b="1" spc="-150" dirty="0" err="1" smtClean="0">
                  <a:latin typeface="Rix고딕 M" pitchFamily="18" charset="-127"/>
                  <a:ea typeface="Rix고딕 M" pitchFamily="18" charset="-127"/>
                </a:rPr>
                <a:t>Infographics</a:t>
              </a:r>
              <a:endParaRPr lang="ko-KR" altLang="en-US" b="1" spc="-150" dirty="0">
                <a:latin typeface="Rix고딕 M" pitchFamily="18" charset="-127"/>
                <a:ea typeface="Rix고딕 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1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784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□ Big 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Data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→ 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Information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단계</a:t>
            </a:r>
            <a:endParaRPr lang="ko-KR" altLang="en-US" sz="2400" b="1" spc="-15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69923" y="1988839"/>
            <a:ext cx="1863965" cy="545807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Rix고딕 B" pitchFamily="18" charset="-127"/>
                <a:ea typeface="Rix고딕 B" pitchFamily="18" charset="-127"/>
              </a:rPr>
              <a:t>Resource</a:t>
            </a:r>
            <a:endParaRPr lang="ko-KR" altLang="en-US" sz="2000" kern="1200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5400000">
            <a:off x="1213858" y="2767617"/>
            <a:ext cx="375277" cy="401900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11" name="자유형 10"/>
          <p:cNvSpPr/>
          <p:nvPr/>
        </p:nvSpPr>
        <p:spPr>
          <a:xfrm>
            <a:off x="469106" y="3371669"/>
            <a:ext cx="1864782" cy="545807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kern="1200" dirty="0" smtClean="0">
                <a:latin typeface="Rix고딕 B" pitchFamily="18" charset="-127"/>
                <a:ea typeface="Rix고딕 B" pitchFamily="18" charset="-127"/>
              </a:rPr>
              <a:t>Big Data </a:t>
            </a:r>
            <a:r>
              <a:rPr lang="ko-KR" altLang="en-US" sz="2000" kern="1200" dirty="0" smtClean="0">
                <a:latin typeface="Rix고딕 B" pitchFamily="18" charset="-127"/>
                <a:ea typeface="Rix고딕 B" pitchFamily="18" charset="-127"/>
              </a:rPr>
              <a:t>분석</a:t>
            </a:r>
            <a:endParaRPr lang="ko-KR" altLang="en-US" sz="2000" kern="1200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469923" y="4797152"/>
            <a:ext cx="1864782" cy="545806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Rix고딕 B" pitchFamily="18" charset="-127"/>
                <a:ea typeface="Rix고딕 B" pitchFamily="18" charset="-127"/>
              </a:rPr>
              <a:t>Insight</a:t>
            </a:r>
            <a:endParaRPr lang="ko-KR" altLang="en-US" sz="2000" kern="1200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8" name="자유형 17"/>
          <p:cNvSpPr/>
          <p:nvPr/>
        </p:nvSpPr>
        <p:spPr>
          <a:xfrm rot="5400000">
            <a:off x="1206836" y="4230880"/>
            <a:ext cx="389319" cy="369736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grpSp>
        <p:nvGrpSpPr>
          <p:cNvPr id="25" name="그룹 24"/>
          <p:cNvGrpSpPr/>
          <p:nvPr/>
        </p:nvGrpSpPr>
        <p:grpSpPr>
          <a:xfrm>
            <a:off x="1602447" y="2261742"/>
            <a:ext cx="2609513" cy="1382830"/>
            <a:chOff x="1602447" y="2261742"/>
            <a:chExt cx="2609513" cy="1382830"/>
          </a:xfrm>
        </p:grpSpPr>
        <p:sp>
          <p:nvSpPr>
            <p:cNvPr id="2" name="타원 1"/>
            <p:cNvSpPr/>
            <p:nvPr/>
          </p:nvSpPr>
          <p:spPr>
            <a:xfrm>
              <a:off x="2699792" y="2261742"/>
              <a:ext cx="1512168" cy="13828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latin typeface="Rix고딕 M" pitchFamily="18" charset="-127"/>
                  <a:ea typeface="Rix고딕 M" pitchFamily="18" charset="-127"/>
                </a:rPr>
                <a:t>실시간</a:t>
              </a:r>
              <a:r>
                <a:rPr lang="en-US" altLang="ko-KR" sz="1500" dirty="0" smtClean="0">
                  <a:latin typeface="Rix고딕 M" pitchFamily="18" charset="-127"/>
                  <a:ea typeface="Rix고딕 M" pitchFamily="18" charset="-127"/>
                </a:rPr>
                <a:t>/</a:t>
              </a:r>
              <a:endParaRPr lang="en-US" altLang="ko-KR" sz="1500" dirty="0">
                <a:latin typeface="Rix고딕 M" pitchFamily="18" charset="-127"/>
                <a:ea typeface="Rix고딕 M" pitchFamily="18" charset="-127"/>
              </a:endParaRPr>
            </a:p>
            <a:p>
              <a:pPr algn="ctr"/>
              <a:r>
                <a:rPr lang="ko-KR" altLang="en-US" sz="1500" dirty="0" smtClean="0">
                  <a:latin typeface="Rix고딕 M" pitchFamily="18" charset="-127"/>
                  <a:ea typeface="Rix고딕 M" pitchFamily="18" charset="-127"/>
                </a:rPr>
                <a:t>비정형 </a:t>
              </a:r>
              <a:endParaRPr lang="en-US" altLang="ko-KR" sz="1500" dirty="0" smtClean="0">
                <a:latin typeface="Rix고딕 M" pitchFamily="18" charset="-127"/>
                <a:ea typeface="Rix고딕 M" pitchFamily="18" charset="-127"/>
              </a:endParaRPr>
            </a:p>
            <a:p>
              <a:pPr algn="ctr"/>
              <a:r>
                <a:rPr lang="ko-KR" altLang="en-US" sz="1500" dirty="0" smtClean="0">
                  <a:latin typeface="Rix고딕 M" pitchFamily="18" charset="-127"/>
                  <a:ea typeface="Rix고딕 M" pitchFamily="18" charset="-127"/>
                </a:rPr>
                <a:t>데이터</a:t>
              </a:r>
              <a:endParaRPr lang="ko-KR" altLang="en-US" sz="1500" dirty="0">
                <a:latin typeface="Rix고딕 M" pitchFamily="18" charset="-127"/>
                <a:ea typeface="Rix고딕 M" pitchFamily="18" charset="-127"/>
              </a:endParaRPr>
            </a:p>
          </p:txBody>
        </p:sp>
        <p:cxnSp>
          <p:nvCxnSpPr>
            <p:cNvPr id="7" name="직선 연결선 6"/>
            <p:cNvCxnSpPr>
              <a:stCxn id="10" idx="2"/>
              <a:endCxn id="2" idx="2"/>
            </p:cNvCxnSpPr>
            <p:nvPr/>
          </p:nvCxnSpPr>
          <p:spPr>
            <a:xfrm flipV="1">
              <a:off x="1602447" y="2953157"/>
              <a:ext cx="1097345" cy="1541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1512417" y="3918378"/>
            <a:ext cx="2699543" cy="1382830"/>
            <a:chOff x="1512417" y="3918378"/>
            <a:chExt cx="2699543" cy="1382830"/>
          </a:xfrm>
        </p:grpSpPr>
        <p:sp>
          <p:nvSpPr>
            <p:cNvPr id="14" name="타원 13"/>
            <p:cNvSpPr/>
            <p:nvPr/>
          </p:nvSpPr>
          <p:spPr>
            <a:xfrm>
              <a:off x="2699792" y="3918378"/>
              <a:ext cx="1512168" cy="138283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spc="-150" dirty="0" smtClean="0">
                  <a:latin typeface="Rix고딕 M" pitchFamily="18" charset="-127"/>
                  <a:ea typeface="Rix고딕 M" pitchFamily="18" charset="-127"/>
                </a:rPr>
                <a:t>Relevance</a:t>
              </a:r>
            </a:p>
            <a:p>
              <a:pPr algn="ctr"/>
              <a:r>
                <a:rPr lang="en-US" altLang="ko-KR" sz="1500" spc="-150" dirty="0" smtClean="0">
                  <a:latin typeface="Rix고딕 M" pitchFamily="18" charset="-127"/>
                  <a:ea typeface="Rix고딕 M" pitchFamily="18" charset="-127"/>
                </a:rPr>
                <a:t>&amp;Integrity</a:t>
              </a:r>
            </a:p>
          </p:txBody>
        </p:sp>
        <p:cxnSp>
          <p:nvCxnSpPr>
            <p:cNvPr id="17" name="직선 연결선 16"/>
            <p:cNvCxnSpPr>
              <a:stCxn id="18" idx="1"/>
              <a:endCxn id="14" idx="2"/>
            </p:cNvCxnSpPr>
            <p:nvPr/>
          </p:nvCxnSpPr>
          <p:spPr>
            <a:xfrm>
              <a:off x="1512417" y="4415749"/>
              <a:ext cx="1187375" cy="19404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60032" y="2204864"/>
            <a:ext cx="38884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전략적 측면</a:t>
            </a:r>
            <a:endParaRPr lang="en-US" altLang="ko-KR" sz="2200" b="1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Story Telling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 (Data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간 관계 분석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)</a:t>
            </a:r>
          </a:p>
          <a:p>
            <a:endParaRPr lang="en-US" altLang="ko-KR" sz="2000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빠른 진단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의사결정 유도</a:t>
            </a:r>
            <a:endParaRPr lang="en-US" altLang="ko-KR" sz="2000" b="1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Visible/Invisible Insight 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도출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→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소비자의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Behavior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결정</a:t>
            </a:r>
            <a:endParaRPr lang="ko-KR" altLang="en-US" sz="2000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01971" y="5733256"/>
            <a:ext cx="7414445" cy="72008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Rix고딕 M" pitchFamily="18" charset="-127"/>
                <a:ea typeface="Rix고딕 M" pitchFamily="18" charset="-127"/>
              </a:rPr>
              <a:t>수집</a:t>
            </a:r>
            <a:r>
              <a:rPr lang="en-US" altLang="ko-KR" sz="2000" b="1" dirty="0" smtClean="0"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z="2000" b="1" dirty="0" smtClean="0">
                <a:latin typeface="Rix고딕 M" pitchFamily="18" charset="-127"/>
                <a:ea typeface="Rix고딕 M" pitchFamily="18" charset="-127"/>
              </a:rPr>
              <a:t>분석 단계 </a:t>
            </a:r>
            <a:r>
              <a:rPr lang="en-US" altLang="ko-KR" sz="2000" b="1" dirty="0" smtClean="0">
                <a:latin typeface="Rix고딕 M" pitchFamily="18" charset="-127"/>
                <a:ea typeface="Rix고딕 M" pitchFamily="18" charset="-127"/>
              </a:rPr>
              <a:t>Big Data Trend </a:t>
            </a:r>
          </a:p>
          <a:p>
            <a:pPr algn="ctr"/>
            <a:r>
              <a:rPr lang="en-US" altLang="ko-KR" sz="2000" b="1" dirty="0" smtClean="0">
                <a:latin typeface="Rix고딕 M" pitchFamily="18" charset="-127"/>
                <a:ea typeface="Rix고딕 M" pitchFamily="18" charset="-127"/>
              </a:rPr>
              <a:t>: </a:t>
            </a:r>
            <a:r>
              <a:rPr lang="en-US" altLang="ko-KR" sz="2000" b="1" dirty="0" smtClean="0"/>
              <a:t>How To Use   </a:t>
            </a:r>
            <a:r>
              <a:rPr lang="en-US" altLang="ko-KR" sz="2000" b="1" dirty="0" smtClean="0">
                <a:latin typeface="Rix고딕 M"/>
                <a:ea typeface="Rix고딕 M"/>
              </a:rPr>
              <a:t>→   How to Show</a:t>
            </a:r>
            <a:endParaRPr lang="ko-KR" altLang="en-US" sz="2000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III. 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생성 및 활용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Cycle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에 따른 역할 분석 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3035" y="3933056"/>
            <a:ext cx="4203340" cy="1472493"/>
          </a:xfrm>
          <a:prstGeom prst="rect">
            <a:avLst/>
          </a:prstGeom>
          <a:solidFill>
            <a:schemeClr val="accent3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0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Big Data → Information 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단계 </a:t>
            </a: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Case 1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3568" y="1124744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Ok Cupid</a:t>
            </a:r>
            <a:endParaRPr lang="ko-KR" altLang="en-US" sz="2400" b="1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1026" name="Picture 2" descr="http://www.datepro.com/wp-content/uploads/2011/03/okcup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3096344" cy="228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777885"/>
              </p:ext>
            </p:extLst>
          </p:nvPr>
        </p:nvGraphicFramePr>
        <p:xfrm>
          <a:off x="4020108" y="1916832"/>
          <a:ext cx="4296308" cy="229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410"/>
                <a:gridCol w="315789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Service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소셜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데이팅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Website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www.okcupid.com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Ok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Cupid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만의 회원관련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Big Data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 분석 알고리즘 보유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Ok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Tr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ends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: Ok Cupid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데이터 </a:t>
                      </a:r>
                      <a:r>
                        <a:rPr lang="ko-KR" altLang="en-US" baseline="0" dirty="0" err="1" smtClean="0">
                          <a:solidFill>
                            <a:schemeClr val="bg1"/>
                          </a:solidFill>
                        </a:rPr>
                        <a:t>비주얼라이제이션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baseline="0" dirty="0" err="1" smtClean="0">
                          <a:solidFill>
                            <a:schemeClr val="bg1"/>
                          </a:solidFill>
                        </a:rPr>
                        <a:t>인포그래픽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 리포트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aseline="0" dirty="0" err="1" smtClean="0">
                          <a:solidFill>
                            <a:schemeClr val="bg1"/>
                          </a:solidFill>
                        </a:rPr>
                        <a:t>블로그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   http://blog.okcupid.com/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55576" y="4905164"/>
            <a:ext cx="7560840" cy="6120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Ok Cupid</a:t>
            </a:r>
            <a:r>
              <a:rPr lang="ko-KR" altLang="en-US" sz="2000" b="1" dirty="0" smtClean="0">
                <a:latin typeface="Rix고딕 B" pitchFamily="18" charset="-127"/>
                <a:ea typeface="Rix고딕 B" pitchFamily="18" charset="-127"/>
              </a:rPr>
              <a:t>의 </a:t>
            </a:r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‘How to Show’</a:t>
            </a:r>
            <a:r>
              <a:rPr lang="en-US" altLang="ko-KR" sz="2000" b="1" dirty="0">
                <a:latin typeface="Rix고딕 B" pitchFamily="18" charset="-127"/>
                <a:ea typeface="Rix고딕 B" pitchFamily="18" charset="-127"/>
              </a:rPr>
              <a:t>-</a:t>
            </a:r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   </a:t>
            </a:r>
            <a:r>
              <a:rPr lang="en-US" altLang="ko-KR" sz="2000" b="1" u="sng" dirty="0" smtClean="0">
                <a:latin typeface="Rix고딕 B" pitchFamily="18" charset="-127"/>
                <a:ea typeface="Rix고딕 B" pitchFamily="18" charset="-127"/>
              </a:rPr>
              <a:t>Ok</a:t>
            </a:r>
            <a:r>
              <a:rPr lang="ko-KR" altLang="en-US" sz="2000" b="1" u="sng" dirty="0" smtClean="0"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z="2000" b="1" u="sng" dirty="0" smtClean="0">
                <a:latin typeface="Rix고딕 B" pitchFamily="18" charset="-127"/>
                <a:ea typeface="Rix고딕 B" pitchFamily="18" charset="-127"/>
              </a:rPr>
              <a:t>Trends</a:t>
            </a:r>
            <a:endParaRPr lang="ko-KR" altLang="en-US" sz="2000" b="1" u="sng" dirty="0"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6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Ok Cupid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Show’-    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Ok Trends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2050" name="Picture 2" descr="http://cdn.okcimg.com/blog/lies/ActiveUse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7041"/>
            <a:ext cx="2711449" cy="112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://cdn.okcimg.com/blog/lies/MaleHeightDistribu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45" y="908720"/>
            <a:ext cx="3123681" cy="27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cdn.okcimg.com/blog/lies/MaleHeightDistributionYoin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036" y="908720"/>
            <a:ext cx="3123680" cy="27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://cdn.okcimg.com/blog/lies/FemaleHeightDistributionImpli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16" y="908720"/>
            <a:ext cx="2920941" cy="27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http://cdn.okcimg.com/blog/lies/income_slides2/1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88273"/>
            <a:ext cx="3111036" cy="27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://cdn.okcimg.com/blog/lies/SalaryInflat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75" y="3588273"/>
            <a:ext cx="3138241" cy="27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http://cdn.okcimg.com/blog/lies/PhotoAgeUserA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16" y="3588273"/>
            <a:ext cx="2920941" cy="27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4630" y="5229200"/>
            <a:ext cx="862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pc="-15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가입시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회원들의 설문조사 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Data/</a:t>
            </a:r>
            <a:r>
              <a:rPr lang="ko-KR" altLang="en-US" spc="-15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소셜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pc="-15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데이팅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성공</a:t>
            </a:r>
            <a:r>
              <a:rPr lang="en-US" altLang="ko-KR" spc="-15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&amp;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실패 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Data/ </a:t>
            </a:r>
            <a:r>
              <a:rPr lang="en-US" altLang="ko-KR" spc="-15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Facebook&amp;Twitter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계정 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Data 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활용</a:t>
            </a:r>
            <a:endParaRPr lang="en-US" altLang="ko-KR" spc="-15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분석 알고리즘에 의한 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Data Visualization/</a:t>
            </a:r>
            <a:r>
              <a:rPr lang="en-US" altLang="ko-KR" spc="-15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Infographic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으로 객관적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효율적 정보 전달</a:t>
            </a:r>
            <a:endParaRPr lang="en-US" altLang="ko-KR" spc="-15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3608" y="6152530"/>
            <a:ext cx="6912768" cy="4448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u="sng" dirty="0" smtClean="0">
                <a:latin typeface="Rix고딕 B" pitchFamily="18" charset="-127"/>
                <a:ea typeface="Rix고딕 B" pitchFamily="18" charset="-127"/>
              </a:rPr>
              <a:t>Ok Cupid</a:t>
            </a:r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2000" b="1" dirty="0" smtClean="0">
                <a:latin typeface="Rix고딕 B" pitchFamily="18" charset="-127"/>
                <a:ea typeface="Rix고딕 B" pitchFamily="18" charset="-127"/>
              </a:rPr>
              <a:t>서비스에 대한 신뢰도 증가</a:t>
            </a:r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/</a:t>
            </a:r>
            <a:r>
              <a:rPr lang="ko-KR" altLang="en-US" sz="2000" b="1" dirty="0" smtClean="0">
                <a:latin typeface="Rix고딕 B" pitchFamily="18" charset="-127"/>
                <a:ea typeface="Rix고딕 B" pitchFamily="18" charset="-127"/>
              </a:rPr>
              <a:t>새로운 사용자 유도 </a:t>
            </a:r>
            <a:endParaRPr lang="ko-KR" altLang="en-US" sz="2000" b="1" u="sng" dirty="0"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Ok Cupid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Show’-    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Ok Trends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18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3568" y="1167135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GE</a:t>
            </a:r>
            <a:endParaRPr lang="ko-KR" altLang="en-US" sz="2400" b="1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791170"/>
              </p:ext>
            </p:extLst>
          </p:nvPr>
        </p:nvGraphicFramePr>
        <p:xfrm>
          <a:off x="3563888" y="1916832"/>
          <a:ext cx="4680520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0216"/>
                <a:gridCol w="344030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Service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항공기엔진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가전제품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의료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조명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전기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소프트웨어 등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GE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제품 및 서비스 관련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Big Data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Team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보유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GE Data Visualization</a:t>
                      </a: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: GE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사업 관련 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환경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인구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의료 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 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등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)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Data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를 활용한 데이터 </a:t>
                      </a:r>
                      <a:r>
                        <a:rPr lang="ko-KR" altLang="en-US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비주얼라이제이션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 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및 </a:t>
                      </a:r>
                      <a:r>
                        <a:rPr lang="ko-KR" altLang="en-US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인포그래픽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전문 </a:t>
                      </a:r>
                      <a:r>
                        <a:rPr lang="ko-KR" altLang="en-US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블로그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http://visualization.geblogs.com/visualization/aging/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55576" y="5265204"/>
            <a:ext cx="7560840" cy="612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GE </a:t>
            </a:r>
            <a:r>
              <a:rPr lang="ko-KR" altLang="en-US" sz="2000" b="1" dirty="0" smtClean="0">
                <a:latin typeface="Rix고딕 B" pitchFamily="18" charset="-127"/>
                <a:ea typeface="Rix고딕 B" pitchFamily="18" charset="-127"/>
              </a:rPr>
              <a:t>의 </a:t>
            </a:r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‘How to Show’- </a:t>
            </a:r>
            <a:r>
              <a:rPr lang="ko-KR" altLang="en-US" sz="2000" b="1" dirty="0" smtClean="0"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z="2000" b="1" u="sng" dirty="0" smtClean="0">
                <a:latin typeface="Rix고딕 B" pitchFamily="18" charset="-127"/>
                <a:ea typeface="Rix고딕 B" pitchFamily="18" charset="-127"/>
              </a:rPr>
              <a:t>GE Data Visualization</a:t>
            </a:r>
            <a:endParaRPr lang="ko-KR" altLang="en-US" sz="2000" b="1" u="sng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" name="AutoShape 2" descr="data:image/jpeg;base64,/9j/4AAQSkZJRgABAQAAAQABAAD/2wCEAAkGBhQSEBUUExQVFRUWFhgXFhgYGBocHBkcHRUWGCIXHBgXHCYgGBkkGx0XHzAhIycpLCwsGB8xNTAqNSYrLCkBCQoKDgwOGg8PGiwkHyUsLC8sLCwqLCwsMCksLCwsLCwsLCwsLCwsLCwsLCwsLCwsLCwsKSwsLCwsLCwsLCwsLv/AABEIAOEA4QMBIgACEQEDEQH/xAAcAAEAAgIDAQAAAAAAAAAAAAAABgcEBQIDCAH/xABLEAACAQICBgcDCQYDBgYDAAABAgMAEQQFBhIhMUFRBxMiYXGBkTJSoRQjQmJygpKisTNDc7LBwhXR8BZTY6PS4Rckg5Oz4iU0VP/EABkBAAMBAQEAAAAAAAAAAAAAAAADBAIBBf/EAC4RAAIBAwIEBQMEAwAAAAAAAAABAgMRIRIxBCJBURMyYXGBQpGhFCNSsTND0f/aAAwDAQACEQMRAD8AvGlKUAKUpQApSlAClK4vIFBJIAG0k7AO8mgDlSoPpB0s4WC6w3xDj3TZB4ud/wB0Go0M3znMv2KtDEeK/Nrb+I3bb7vpTo0ZNXeF6i3UWyyWlj82hgF5ZY4x9dgP1O2o3jelTAR7pGkP/DRj8WsD61HcB0Mljr4rEkniEFz5ySb/AMNZ7aO5JhP2rxsw368pdvwKf7a0oU+7fsc1S9jpxXTZAPYw8p+0yL+mtWIem4ndhNn8X/JK2H+2+Tw7IolP2MOB8XC3rc4DSrrQOpy/FFTuLJHGPG7uL+VbtFfR92cu39RFh02njhBb+L/9KyMN02xH28PIPsurfrq1PcKxcDXg1O5ih/lJFfMRkOHk9uCFvtRof1FY1U/4/k7aff8ABHMH0s4F/aaSP7aH9U1qkeXZ9h8R+xmjk7lYE+m8Vpsb0aYCT9wEPONmX4A2+FRrMuhZfaw+IZSNwkAP50sR6Gi1KWzaO3mvUs2lVCTnWW7TrTxL/wCsth/zFHoK3uQ9MEEllxKmBt2sO0nqO0vmD41x0ZWvHPsCqLZ4LBpXVhsSkih0ZXU7QykEHwI3120gYKUpQApSlAClKUAKUpQApSlAClKUAKUJqtNMOklnf5Ll93djqmRRc392McT9bcOHOtwg5uyMyko7kk0s0/w+BBUnrJrbI1O0d7n6A+PdUEjwWZZ0daQ9Vhr7L3WO31U3ynvOzvFbnRvo4iwynFZiysw7ZVmuicbuT+0a/lfnvrX6VdLbG8WCGoo2daRtP2FPsjvO3uFUwVsU1d9xUn1l9jeQ6P5ZlKh52V5d4Mnacn6kY3beNvOtHnfTM5uuFiCDg8m1vEIDYeZNVxPiGdi7sWZjcsxJJ8SdprrqhUFvPLFOo9lg2eaaS4nE/tp5HHu3sv4FsvwrBweFaSRI0F2dgqjmSbD411VsdHMwWDFwSt7KSKzeF9p9LmnWssGN3kuzRPQKDBIp1RJNbtSMLm/JAfYHht51J64QyhlDKQVIBBG4g7QQeVccTiljRndgqqLsxNgBzJNePKTk7suSSWDtr4TVS6TdL8jMUwYCINnWsLse9VOxR43PhUDzDOZ5zeaWST7TEj03DyFUQ4WT3wKlWS2PR5zGIbOsT8S/512xzK3skHwIP6V5etX1Tbdspn6T1M+N6HqOo9pBoJhcZcvHqyH94llbz4N94GqOwekeKi/Z4iZe4SNb0JtUlyzpcxkf7Tq5h9ZdVvxJYeoNZ/TTjmLO+LF7ozMVozmGUMZcK5lh3tqi4t/xIv7l9RUu0R6TIcXaOS0Mx2AE9lz9Rjx+qdvK9ccj6V8JPZZL4dz7+1PJxsH3gK69LejWHFgzYcrHKdtx+zk8QNxPvDzBrknfFVWfc6lbMH8E5pVUaM6fT4KX5JmIay7A7bWQcLn95HyYXPjwtSKZWUMpDKQCCDcEHiCN4pE6bg8jIyUjnSlKWaFKUoAUpSgBSlKAFCaVWnSRpe7v8gwl2dyFlK79v7od5+keA2c63CDm7IzKWlXMTTLTKXHTfIcBdlY6ruv7zmAeEQ4tx8N+8y3KcJkmG62Zg0zCxa3aY7+rjU7l7/M933KstgyTBGWYhpmADEb2beIkv9Ec+4k8hU+kOkMuMmMsp27lUeyi+6v+fGq4x18sfL/YlvTl7mXpVpjNjpLyHVjB7EQPZXvPvN3nytWhpSrElFWQhu+4pSlaOClKUAbjKdL8Xhl1IZ3VPd2Mo8AwNvKunNtI8Tiv28zyAbQCbKPBRYX77VraVnSr3sdu9hSlK0cFKUoAUpSgBW+0a0zxGCb5t9aO+2JtqHw9094871oaVlpSVmdTtsXbfB57hvcmQd2vET/PGfQ9xGyLaP6QT5PiThcWCYCbgi5Cgn9pHzQ8V8eNwYPlObSYaZZYW1XX0I4qRxU8quCKTD57gSDZJk82ie28e9G3xHIjZJOHh4eY/wBDk9WVuTWCZXUMpDKwBUjaCDtBB5VzqptBtJJMvxJwGM7Ka1kJOxGJ2WP+7fffgTfiatmpKkHB2HxlqQpSlLNClKUAKUrjJIFBJNgBck8AONAEa0/0sGBwxKkddJdYhyNtrnuUfEitJ0XaI9UnyyfbLKCU1t6odpck/Sfffl4mtDgIjnWbNIwPyaG2zhqAnVXxc3Y91+QqX9J+e/JsCUU2eY9WtuC27R/Ds+8Kq06Uqa3e4m9+Z7IrHT3Sk43FEqfmY7rEOBHF/Fjt8AKjVKV6EYqKsiZu7uKUpWjgpSt9ofolJj59RbrGtjI9vZHIc2PAefCstqKuzqV8I1+UZJNipNSCNnbjbco5sx2KPGp5gOhWUi82IRDyRC35iV/SrMybJYsLEIoUCqPVj7zHie+sbM9LcJh3CSzorkgat7kX94LfVHebVDLiJydoFCpRS5ir896IZ4Y2eGRZwouV1Sr2HIXIY91wfGoFXqSvP/SHlawZjMqCysRIBy1xcjw1tam8PWc3aRipBRyiN0pSqxIqQaM6EYnHbY1Cxg2Mj7F8BxY+HmRXfoDoicdiLNcQx2aQjjyQHmdvgAe6r5w+HWNAiKFVQAoAsABwAqWtX0YW46nT1ZZW8HQnHbt4lyfqooHxJqL6Y9HEuCXrUbrYdl2tZk+0vK/EedquDG6UYWGVYZJ41kYgBSdtzuvb2b99q2M8KupVgGVgQwO4gixB7rVMq9SLuxrpxex5epWy0jyv5Ni5oRujchb+7vHnqkVra9JO6uSbCtno9n8mDxCzRHaNjLwdeKn/AFsNjWspQ0mrME7Fy6X5JHmuBTFYbbKqkrzYfSib6wN7d/jXd0XaX/KYeolN5oQLE73TcD9obAfI8ahnRdpX8mxHUSH5qYgC+5ZNwPcG2Kfu8qz9OMufLcxjxsA7EjFiOGt9ND3Otz463KoXD/W/goUvrXyW7SsbLsek8SSxm6OoZT3EfrwrJqIoFKUoAVB+lnSDqMH1Smzzkr4ILFj53C/eNTiqkzMf4jn6xb4oDqkcLR9pvWQ6vpTqKTld7LIuo8WXUmnR5o78kwSBhaST5yTmCRsX7q2Hjeq76Xs16zHCIHswoB95u2fhqDyq66826R43rsZPJ70rkeGsQPgBTuH55uTMVcRSRraUpXoExziiLMFUEsxAUDeSTYAd96mOkvR8MFgEmkkJnaRVKC2oAQxtfexFt+7u410dFuBEmZx3FxGryeYGqPQsD5VMumpT8lgPATG//ttU06j8RQQ2MVpbKjiiLMFUXZiAAOJJsB616J0U0fXBYVIVtrAXkb3nO8/0HcBVQ9FuV9dmKEi6xK0p8RZV/MwPlV4YzFLFG8jbFRSzeABJ+FJ4qd2oo3RWLkE6TNO2ww+TYdrTMLu43xqdwHJzvvwG3iLVNl+CfETpGty8jheZuTtJ+JJ7qZlmDTzPK+1pGLHzO7wAsPKrZ6MtBDhx8pnW0rC0aHfGp4nk5+A2cTTeWhD1MZqSLAAtVC9JeOEuZzW2hNWPzVRf8xI8quHS7SNcFhXlNi3sxr7zncPAbz3A153lnLMWY3ZiSSd5JNyfWlcLDLkbrS6HGlKE1eTl69FeWiLLY24ys0h8zqj8qis7TrSI4PBPIv7RiEj+019vkAW8q2GjuG6vB4dPdhjHog/rVddNmN7eHi5K8h8yFH6NXlxXiVc9yxvTArdInmkCi7ySNYcSzMbbTxJJr0zhYisaqTchQCeZAAvVadFWhJUjGTLY2+YU77EW6wjvGwdxJ5VKekDSoYLCnVPz0gKRDkbbX8FBv42HGmV5eJJQiYprStTKe02xwmzHEuNo6wqDz1QEv+WtHSlXJWVidu7uKUpWjgq6cqmGcZO0bkGZRqEnhIour/e2E+LCqWqbdE2edTjeqJ7E41fvi5U/zL94UivG8brdDKbs7dySdD+dnVlwcmxoyXQHeBrWdfJ9v3jVlVUWk6/4dnkeIGyOUh25WbsSD+/xIq3RUNZZUl1KKbxbsKUpSBhiZtjxBBLKd0aM/opNqrzoZy8t8oxLbWZhGD+dj5kr6Vv+lTG9Xlkg4yMkfqwY/BSPOu/o0wPV5ZDs2uGkP3mJH5dWnrFJvuxbzNEjxUuqjN7qk+gJrzBe9el86/8A1pv4Un8jV5nXcKo4TZi63Q+0pSrSclvRbmAizKMMbCRWj8yAR6lQPOrQ6RcjbFYB1QXdCJEHMre4HeVLW77VQkchVgykggggjeCDcEd96vnQfTePHRBWIXEKO2m7W+uvNTy4ehMXERakqiH0mmtLIp0JYbtYl+No1H5yf0FTPT5ZGy+ZIlZ5JAsaqouTrOoP5dbbW2weVRRPI8aKjSkM5UW1iL7SN19p28ay6lnU1T1joxtGxAdBujNcMVmxNnm3qu9Yzz+s/fuHDnU3x2OSGNpJGCoguxPAf591Y+cZ5DhYzJO4ReHNjyUb2PhVJ6badyY99UXSBTdU4k++9t57tw799MjCdaV2Zco01ZEhwWHfPca0kmsmEh2Kt9pvt1b+81rsRuFgOBqy8NkOHjTUSGIIBa2otvPZt86wNBslGFwEMdrMV13+020+mxfu1nZ7nkWEhaWVrKNw4seCqOJP/fdWKknKWmO3Q7FWV2Ul0j5RHhswdIgFRlV9UblLXuAOAuL276jDDZWfnmbvisRJO/tO17cANwUdwAArZ6MaCYjHbUGpFxlYbPuje58NnMivST0RWpkr5ngvzBi0afZX9BWgzXQqPFY5MRPZkjjVVj4MwZmu/NRcbOPHkZDh4tVFW99UAX52Fqi2nenP+HhVWIu8gJRjsQWIBvbaSLg22b99eXDU5WjuWStbJtdJdJ4cDD1kp2nYiD2nPIDgOZ3CqF0gz+XGTtNKdp2Ko3IvBR3fqbmurNs3lxUplmcu59APdUblHcKw69CjRVPPUlnPUfKUpVAsUpSgBXbhcS0brIuxkYMvipBHxFd2AymackQxSSW36ilreNhsrrxmBkhbVlR425OpU+NjXLrY6Wx0p4dcTlsOKT6JR/uSKAfjqelSjQfM/lGXwOd+oEb7Sdg+tr+dRnRr/wA3o88R2lI5Yx4rdl9Ox6U6F8drYSWP3JdYeDqP6q3rXnSX7bXZlKfMn3RYdKUqUcVv02Yq2HgTnIzfhQj+6p3kmG6vDQp7sUa+iAVXXTWe1hBw+d/WOrIbEBHjT3g1vugH9KfL/HH5FrzP4O+aIMpU7mBB8CLV5kxeFMUjxt7SMyHxUkf0r09VK9LOjphxfXqPm59pPASAbR5gBu/tcqZwsrSa7mKyurkFpSleiTCuyGdkYMjFWU3DKSCDzBG6uulcAurot0slxccqTuHkiKkGwBKkEbbbyCDt7632mTYoYRmwZtKpBtqhiy7bhQdmtxHhbjVI6JaSNgcUswGstisi+8ptceIIBHeKvvJ89hxUYeGRXHEA7V7mXep8a86tDRPUlgqpy1RseepzicVN2+tmmOyxDM3hb6I7tgFWRoN0W9Wyz4wAsNqQ7wp5udxP1dw434WUxAuTYcz/AJmo2dPsO2LiwsJ653YqWX2EsrMe19I7Nw9a7KvOatFWBU1F3bNjpNny4PDPOyltWwCg2uSQALncLnfVIZhmOLzXEjstI30I09lB57AObGru0m0fXGwdS7lFLqzFd5Cm9hfYL89tduV5PBg4tWJFjQC7Hnb6TMdp8SaxTqRpq9snZxcn6EM0U6JY4rSYsiV94jH7NfH3z6DuNTPNs7gwcWtM6xqNijibfRVRtPgKhWlXS5HHePBgSPuMh9gfZG9z6DxrQ6JaITZpL8qxjuYr7ye1JY+yvuRjmPAcxtwlLnqOyOKSXLAnmh+mvy95tWF0jS2ox262+4JGwNu7IJ2GttnmjsGMQJOmuFbWG0gg7t6kGxHCszCYRIkVI1CIosqqLADwrT4/TrBQzGKSdVdfaFmIB5FgCAe6kbyvBDNlzHGDQHAJuwsR+0C385NcsRoJgHFjhYR9ldU+qWNBp1gSL/Kofxf031qc46V8HEp6pjO/AICFv3uwAA8LnurSVVvqZbguxVmm2RphMbJDGSUAVlvtI1lB1SeNufK1aKszNs0fEzvNIbu7XPIcAB3AAAeFYdepFNJXJHvgVkZfhDLNHGDYyOqX5azAX+NY9duFxJjkR19pGVh4qQR+ldZw9K5ZlkeHiWKJQqKLAD9TzJ3k1g6U6NR43DtE4GtYmN+KNbYR3cxxFZmT5qmJgSaM3V1uO7mp7wbg+FZleNdp36l9k0V10PhlixUDizRzDWHIldUj1Q1reh5+rxeLh5KPySMn91TDJ8D1Wa42wssscEvn84h+Kk+dRDo/XVzzGL/H/wDnU1VfUp+qTE2tp+S1qUpUY8q3pqHbwh/ifrHUv0kxvV4jAN9FsQYz9+F1H5rVF+m3D3gw78pHX8SX/trJ6SJC+UwTKbFXgkB5XQgH1IqtK8YL3Ql4cvgsKsLOMojxMLQyrrIw8weDA8GB2g1iaK6QrjMKkqka1rSL7rgbR/UdxFbcmpsxY3DR5nzXLmgnkhb2o3KE87Hf4EWPnWJW60yzBZ8fiJEN0aSykcQoC3HcbXrS17EW2lche4pSlaOCuUcpU3UlSOINj6itlkGjc+Mk1IEvb2mOxUHNm4eG88quDRfozw+Fs7gTze8w7Kn6qbh4m58KTUrRhubjByK4ynRPMceou0vVHc88j6viqsSW8hbvqwtFOjCLByJM0jSSre2wKgupU2XaTsJ3nyqZySBQSSAALknYAOZJrRZZpth8Tijh4CZCqM7OPY2FRYH6R27xs2b6hlVnNO2xQoRjuZ+f5uMLhpJypYRrfVBsTtAtc7tpqi9J9N8RjjaRtWO+yJLhfPi57z5AVb/SO1srxP2VHrIgqgKfwsE1q6i6zd7Eh0I0XOOxQQ3ESdqUj3b+yDzY7PU8Kv8Aw8CoqogCqoAUDYABsAA5VF+jPIfk2AQkfOTfOvzsR2V8lt5k1vs7zVcNh5Jn3RqWtzO4L4k2HnSK83OdkMpx0xuRTpJ05+SJ1EJ+fcXJH7tT9L7R4ct/K9KsxJudpO0k8e+sjMce88zyyHWeRix8TwHcNgA5AVauhXRbGiLLjF15CAREfZTuYfSbnfYO/fVa00IZEu9RlTQYZ39hGf7Klv0Fcp8DIgu8ciDmyMo9WAr01DAqKFVQoG4AAAeQr68YYEEAg7wdoPlSf1fob8H1PLtKuvSrosgxCl8OBBLvsNkbdxUez4r6Gqcx+AkgkaKVSjobMD/raDvB41VTqxqbCpQcdzHpSlNME26LtJ2w+KELH5qc6tuCvuVhyueyfEcqu6vLqSFSCpsQQQeRG0H1r0vlGOE2HilH7yNH/EoNefxULNSKaMsWPgwlsQZOcYQ+Tkj+Y1W2gTa2e4w/x/8A51q1aqjokHWY7Fzcwf8AmSlv7aXT8kn6GpeZFr0pSpxpDelnB6+Wsw/duj/m1D/NWuhHyrRq28pAR5wvf9EFTTPsu6/CzQ/7yNlHiVNj62qCdDuND4fEYZ/otrWPJ11SPIr8aog/279ncVJc3uitcmz+fCPrwSFCdh3EN4qdhraZv0hY3ERmN5bIRZgihdYciRtt3XtWlzXLzBPJCd8bsnobA+YsfOsWvR0xebE12sClKVsyKkWhmh0mPmsLrEpHWPy+qvNz8N55HU5PlT4meOGP2naw5Abyx7gLnyr0TkeSx4WBIYhZVG/ix4seZJqavV0Ky3G04ank55TlEWGiWKFAiLwHE8yd5J5msDSfS+DApeVruR2I19pv8l7zs8d1a3TvTpcCmolnxDi6rwUe+3dyHG3jVIY7HyTSNJK5d2Nyx3/9h3DYKmpUHPmlsNnU04RudKNN8RjmIdtSK+yJT2fve+e8+QFSToWwl8VPJwWIL5s4P9lV1V09EGVdXgTKRtmckfZXsD46586prWhTshVO8pXZldLOJ1csce+8a/nDf21TWSZf1+Jhh/3kiKfAsL/C9WX01460WHh952kP3V1R/MfSoV0cqDmmGv7zHz6t6zR5aTfudqZnYv8AVbCw3DdVfdM+PK4SKIfvJbnwRb2/EVPlVhVWnTZH81hjydx6qp/p8Kkof5EOqeVkN6OMrE+YxBhdUvKR9gbPzFav2qL6KcYI8zQH94kkfnYP/ZV6Uzir6zNHykA006URhZDBh0WSRdjs19VT7thYs3PaAO/bbV5H0zEuFxUShDs1479nvKEm48DfuNQnTTK3gx86vftSNIp95XYsD8beINaSqY0KbiKdSVz1FFKGUMpBUgEEbQQdoIPEVAelvRoS4f5Uo+ch9v60ZPH7JN/AtXf0RZuZcCY2NzA5QfZI1h6doeVTHH4QSxPG250ZT4EEVDmlU9ijzxPMdK+spBsd42HxFfK9YiFehdAj/wDjcL/CX+teeq9FaGQ6uX4Uf8CM+qhv61JxflQ+juZOkWN6nCTyXtqROR46pt8bVCehTBauHnk9+QIPuJf9WrYdLmZ9Xl/V32zOq+Q7ZPwA862nR7lvUZdApFiy9Y3i5LfoQPKplik/Vjd5+xI6UpSBgqp4D/h2kJB2RYg7OVpTcekot4VbFV/0v5EZMMmJT2oD2iN+oxG37rWPmadRfNpfXAuosX7EZ6YMl6vFrOB2ZlsftoAPiur6GoDV0zKM4yYEWMyi/hMg2ju1hfycVS5FXUJXjpe6J6izddT5SlKoFlmdC2UgvNiCPZAjTxPaY+gUeZqyM/zhcLhpJ22hFuBzO4L5sQPOon0Nj/yD/wAd7/gjrn0w3/w4W3dcmt4Wf+7VrzJ89azK48sLlO5lmLzyvLKdZ3N2P9ByAGwDkKxqUr0tiQzMoyx8RPHCntSMFHdzY9wFz5V6QwGCWGJIkFlRQq+AFvWoJ0VaHGFDipltJILRqRtVDtv3M2zy8TUv0mzxcJhZJm3qOyPeY7FX1+F686vPXLSiqnHSrsp7pSzbrsxdQbrCoiHiLs35iR92tPojjRDj8NITYCVQT3MdUn0NauWUsxZjdmJJPMk3J9a4VcoWjpJ3K7uepKh/SplRmy5mUXMLCXyF1b8rE+VbLQnSEYzBxyX7YGpKOTgC58xZvOt46AgggEEWIO4jlXlK9OXsWPmR5kwOMaGVJUNmRgy+IN/SvRej2fR4zDrNGdhHaXijcVPePiLHjVOadaBSYORpI1LYYm6sNvV3+i3IDg3HxqP5Rns+FfXgkaMnfbcfFTcHzFX1IKtFOJNGTpuzLi6VMnikwLyuAJIQDG3HayjU7wb7udjVHVuM60txWLULPMXUG4WyqL87KBc+NYeV5TLiZRFChdzwG4d5O5V7zW6UHTjaTOTlqeCy+hKE9XiW4F41HiFYn4MPWrMNajRPR1cFhUhBuwuzt7znefDcB3AV90szcYbBTS3sQhC/absqPxEV59R654KYrTHJ54xbXkcjcXYj8RrpoKV6xEfVQk2G87B4nZXpzA4fq4kQbkRV9AB/SqB0Dyzr8xgS2xX6xvBO3+oA86vfO81XDYeSZ90ak25ncF8SbDzqHindqKKKOE2Vpp7Icdm8GDXaqEK1uBazufJAPMGrXRAAABYDYByqseiXK2lmnx0u1mZlU82Y6zsPgvmRVoUms7Wgugynnm7ilKUgYK6sThlkRkcXV1KsOYIsR6V20oAqXRLFNlWZyYOU/NSkBWO659h/Mdk9/hWv6VNFfk+I+UIPmpiSbblk3keDe0O/Wqb9JeiPyvD9ZGLzwglbb3XeU8eI79nGsPRDOY81wD4XEbZVUK3Nh9GYfWBtfvHfVsZ7VF7P/pO4/T9imqVsc/yKTCYhoZRtXceDKdzDuPwNxwrXVcndXRPsWp0K5oLT4cnbcSqOYICN6WT1qxM3yqPEwvDKLo4seBG24IPAg2I8K865JnEmFnSaM9pDuO5huKnuI2VfejWl8GNjBjYB7dqMntqfDiO8bP0rz+IpuMtaKaUk1pZW2Z9DmJWS0LxyRncWJVh4ixB8R6CpFop0TJA4lxTLK42qgHzYPM32ufEAdxqwq12b6QQYVC00qps2AntHuCjaT4CsOvUktJvw4rJsGYAEk2A2kmqN6R9MvlswSI/MRE6v123F/DgO654190z6SJcZeKMGKDiPpP8AbI3D6o8yahtU0KGnmluJqVL4QpSlViSQaG6WvgJ9cXaNrCVOY5j6w228SONXzleax4iJZYWDo24j9COBHEGvM1bTINJZ8HJrwPa/tKdqt9pf6ix76mrUNeVuNhU04Z6PZbixqL5p0aYGckmLq2O8xEp+Udn4Vq8g6XcPKAuIBgfntZD94C6+Y86muDzCOZdaKRJF5qwYfCoWp032KLxkRTDdEmAU3KyP3NIbfltUoy3KYcOmpDGka8lAF+88z41kSTKouxAHMm361HM36RcFhwbzCRvdi7Z9R2R5kVy854ywtGJJSapbpO0zGKlEEJvDEblhud91xzUbQOdyeVY2lvSXPjAY0HUwneoN2cfWbl9UbOd6h1WUKGl6pCalS+EKUrNyXKXxU6QxjtObX4AcWPcBc1W3bIgsroZyOyS4ph7XzcfgDdj5tYfdNdHSbnD4rFRZfh9p1xr8i53Ke5Vux8e6pRpHnMWU4BUjtrherhU8Tba55gX1jzJtxrTdFei7KGxs9zJLfq9bfqsbmQ97n4farz9WXVfwU2woL5JvkmUphsPHCnsotr8zvLHvJufOs6lKlbvkeKUpXAFKUoAVVenOj0mAxIzDB7F1ryKNyk7yQP3b7jyJ7xa1K4TQh1KsAysCCCLgg7CCOIplOeh3MyjqRCsbhMPnmBDoQkybr743ttRrb0PPwI3WqnMwy+SCVopVKOhswP6jmDvB41P87yWfJcT8qwt2w7GzKb2AJ/Zv3e6/Dd9qSY3L8JnmFEkZ1JkFg2zWjO/UccUP/ccarhPw8ryv8CJR1e5SdfVaxuNhG4jhWyz3RyfByak6FfdYbVbvVuPhv5itZViaauhGxljN5xuml/8Acf8AzrFZiTc7Sd5O/wBa+UosApSldAUpSgBSuSISQACSdwAuT4Ab67cRgJI7dZG6X3ayMt/xCuAdFckcg3BIPMbP0rjSgDk7lt5J8Tf9a40pQApSsnL8uknkWOJC7tuA/XuA5nYKAOrD4dndURSzMQFUC5JPACrk0YyCLJ8I+JxLDrWXtkbbcREnMk7+Z7hevmj2jOHyeA4nFOpltYtv1bj9nGN5Y8957hUbjixGfYvWa8WFjPko5Dg0pG87gPIGSc/E9Irdj4x0+5zyHLJc6xrYnEAjDxmwXgbbREvPmx7+8Wt1VAFhsA3V0Zfl6QRLFEoVEFlA/wBbSd5PEmsio6k9Txt0HRjYUpSlmxSlKAFKUoAUpSgDhNArqVYBlYWIIuCDwIO8VVmf6GYjLZji8vLGMbWj2sVG8gj95H8R8atalMhUcDMoqRDdHNNMLmcfUzKgkI7UT2Kt3oT7XO28fGtTn3Q3E92wshiPuPdk8m9pfPWrP0t6MIsQTLhyIJr32bEY77kD2G+sPQ1osu0+xmXuIMxid14Ps17cw3syjzvzPCnx70n8C32mvkieadH+OgvrQM496Ptj0XtDzAqPyIVNmBB5HYfQ16QyXSPD4tdaCVX5jcy+KnaPSsvE4GOQWkRHH1lDfqK0uKksSRnwU9meYqV6In0HwL78LD5IF/ltXR/4dZf/APyp6t/1Vv8AVx7Mz4LPP1SXR3o/xWLIIQxRnfJICBb6qna/ls7xV2ZfozhYNsUESHmEGt+I7fjWzrEuK/ijSo9zT6OaKQYKMLEg1rdqQjtt4nl3DYK2eKwiSIUkUOrCxVhcHyNdtYea5vFhojJM4RBxPHuA3se4VJdyfqPwkUDpjkgwmNlhX2AQUv7rAMB32va/dWlraaT52cXi5Z7WDnsjkoAUA99gL9961iqSbAXJ3Abz5V7Eb6Vche+D5SpTknRtjcRY9X1KH6UvZ9E9o+g8aneB0Fy/LkEuLkWRhuMlgt/qRC+sfHWNLlWjHG79DSptkC0W0AxGNIYDq4eMjDePqLvf9O+rEmxeByOHVQa8zDdcGR+9j9BPhyBNabN+kyfEv8ny2JrnZr6t2tzVdyD6zfCs7RfosAbr8c3XSk62oSWW/N2O2Q927xqecm81MLsNireX7mlyzIsXnUwxGKYx4cHsgbLj3Ywfi5+O4Wtl+XxwRrHEoRFFgo/1tPed9d6qALDYBur7Us6jljp2GxjYUpSlmxSlKAFKUoAUpSgBSlKAFKUoAVjY/Lo50KSosiHeGFx/2PfWTSgCt846IgG63AzNE42hWLWH2ZF7S+d6wF0uzXL9mLhM0Y+mRw/ix3H4herXpanqs3iSuL8Ptgg2V9L2Dkt1nWQn6y6y/iS/xAqUYHSLDTW6qeJ78A639L3rDzPQfBT7ZMOmsfpKNRvVLX86jOO6F8M22OaVO5tVx+gPxo/afdfkOdepYdY2KMv7sR/fJH6Cq1PRPi4/2GNsOH7RP5WNff8AYfOBsGO2fx5f6rR4cOkkGp9iXYvB5lJsXEYWEc1id29Xa3wqPYronknfXxOOklb7G7uGsxCjwFYX+xOcnfjv+fL/ANNcf/CzHSftsds+1K/wYrTFaO0kvgw89GbIdH2VYbbPLe2/rZgv5U1aHTvKsECMNGGNv3UdvWR7XHrXVguhWAG8s8j/AGQqfrrGpJlnR7gYLFYFYj6Ul3Pj27geQrkpw6ts6lLokiFvp/mOOOrgsOUU7NYDWI8ZHARfSsjLOieWZ+tzDEMzHeqsWbwMjbvBR51ZqIAAAAANwHCuVY8a2IKxrRfzZMHKckhwyakEaxrxtvPeWO1j3k1nUpSW77jBSlK4ApSlAClKUAKUpQApSlAClKUAKUpQApSlAClKUAKUpQApSlAClKUAKUpQApSlAClKUAKUpQApSlAClKUAKUpQB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0" name="Picture 4" descr="http://brcsrepair.com/wp-content/uploads/2011/05/ge-logo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2" y="1942162"/>
            <a:ext cx="2075347" cy="20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Big Data → Information </a:t>
            </a: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단계 </a:t>
            </a: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Case 2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4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06" y="1656459"/>
            <a:ext cx="7044408" cy="352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628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" name="AutoShape 2" descr="data:image/jpeg;base64,/9j/4AAQSkZJRgABAQAAAQABAAD/2wCEAAkGBhQSEBUUExQVFRUWFhgXFhgYGBocHBkcHRUWGCIXHBgXHCYgGBkkGx0XHzAhIycpLCwsGB8xNTAqNSYrLCkBCQoKDgwOGg8PGiwkHyUsLC8sLCwqLCwsMCksLCwsLCwsLCwsLCwsLCwsLCwsLCwsLCwsKSwsLCwsLCwsLCwsLv/AABEIAOEA4QMBIgACEQEDEQH/xAAcAAEAAgIDAQAAAAAAAAAAAAAABgcEBQIDCAH/xABLEAACAQICBgcDCQYDBgYDAAABAgMAEQQFBhIhMUFRBxMiYXGBkTJSoRQjQmJygpKisTNDc7LBwhXR8BZTY6PS4Rckg5Oz4iU0VP/EABkBAAMBAQEAAAAAAAAAAAAAAAADBAIBBf/EAC4RAAIBAwIEBQMEAwAAAAAAAAABAgMRIRIxBCJBURMyYXGBQpGhFCNSsTND0f/aAAwDAQACEQMRAD8AvGlKUAKUpQApSlAClK4vIFBJIAG0k7AO8mgDlSoPpB0s4WC6w3xDj3TZB4ud/wB0Go0M3znMv2KtDEeK/Nrb+I3bb7vpTo0ZNXeF6i3UWyyWlj82hgF5ZY4x9dgP1O2o3jelTAR7pGkP/DRj8WsD61HcB0Mljr4rEkniEFz5ySb/AMNZ7aO5JhP2rxsw368pdvwKf7a0oU+7fsc1S9jpxXTZAPYw8p+0yL+mtWIem4ndhNn8X/JK2H+2+Tw7IolP2MOB8XC3rc4DSrrQOpy/FFTuLJHGPG7uL+VbtFfR92cu39RFh02njhBb+L/9KyMN02xH28PIPsurfrq1PcKxcDXg1O5ih/lJFfMRkOHk9uCFvtRof1FY1U/4/k7aff8ABHMH0s4F/aaSP7aH9U1qkeXZ9h8R+xmjk7lYE+m8Vpsb0aYCT9wEPONmX4A2+FRrMuhZfaw+IZSNwkAP50sR6Gi1KWzaO3mvUs2lVCTnWW7TrTxL/wCsth/zFHoK3uQ9MEEllxKmBt2sO0nqO0vmD41x0ZWvHPsCqLZ4LBpXVhsSkih0ZXU7QykEHwI3120gYKUpQApSlAClKUAKUpQApSlAClKUAKUJqtNMOklnf5Ll93djqmRRc392McT9bcOHOtwg5uyMyko7kk0s0/w+BBUnrJrbI1O0d7n6A+PdUEjwWZZ0daQ9Vhr7L3WO31U3ynvOzvFbnRvo4iwynFZiysw7ZVmuicbuT+0a/lfnvrX6VdLbG8WCGoo2daRtP2FPsjvO3uFUwVsU1d9xUn1l9jeQ6P5ZlKh52V5d4Mnacn6kY3beNvOtHnfTM5uuFiCDg8m1vEIDYeZNVxPiGdi7sWZjcsxJJ8SdprrqhUFvPLFOo9lg2eaaS4nE/tp5HHu3sv4FsvwrBweFaSRI0F2dgqjmSbD411VsdHMwWDFwSt7KSKzeF9p9LmnWssGN3kuzRPQKDBIp1RJNbtSMLm/JAfYHht51J64QyhlDKQVIBBG4g7QQeVccTiljRndgqqLsxNgBzJNePKTk7suSSWDtr4TVS6TdL8jMUwYCINnWsLse9VOxR43PhUDzDOZ5zeaWST7TEj03DyFUQ4WT3wKlWS2PR5zGIbOsT8S/512xzK3skHwIP6V5etX1Tbdspn6T1M+N6HqOo9pBoJhcZcvHqyH94llbz4N94GqOwekeKi/Z4iZe4SNb0JtUlyzpcxkf7Tq5h9ZdVvxJYeoNZ/TTjmLO+LF7ozMVozmGUMZcK5lh3tqi4t/xIv7l9RUu0R6TIcXaOS0Mx2AE9lz9Rjx+qdvK9ccj6V8JPZZL4dz7+1PJxsH3gK69LejWHFgzYcrHKdtx+zk8QNxPvDzBrknfFVWfc6lbMH8E5pVUaM6fT4KX5JmIay7A7bWQcLn95HyYXPjwtSKZWUMpDKQCCDcEHiCN4pE6bg8jIyUjnSlKWaFKUoAUpSgBSlKAFCaVWnSRpe7v8gwl2dyFlK79v7od5+keA2c63CDm7IzKWlXMTTLTKXHTfIcBdlY6ruv7zmAeEQ4tx8N+8y3KcJkmG62Zg0zCxa3aY7+rjU7l7/M933KstgyTBGWYhpmADEb2beIkv9Ec+4k8hU+kOkMuMmMsp27lUeyi+6v+fGq4x18sfL/YlvTl7mXpVpjNjpLyHVjB7EQPZXvPvN3nytWhpSrElFWQhu+4pSlaOClKUAbjKdL8Xhl1IZ3VPd2Mo8AwNvKunNtI8Tiv28zyAbQCbKPBRYX77VraVnSr3sdu9hSlK0cFKUoAUpSgBW+0a0zxGCb5t9aO+2JtqHw9094871oaVlpSVmdTtsXbfB57hvcmQd2vET/PGfQ9xGyLaP6QT5PiThcWCYCbgi5Cgn9pHzQ8V8eNwYPlObSYaZZYW1XX0I4qRxU8quCKTD57gSDZJk82ie28e9G3xHIjZJOHh4eY/wBDk9WVuTWCZXUMpDKwBUjaCDtBB5VzqptBtJJMvxJwGM7Ka1kJOxGJ2WP+7fffgTfiatmpKkHB2HxlqQpSlLNClKUAKUrjJIFBJNgBck8AONAEa0/0sGBwxKkddJdYhyNtrnuUfEitJ0XaI9UnyyfbLKCU1t6odpck/Sfffl4mtDgIjnWbNIwPyaG2zhqAnVXxc3Y91+QqX9J+e/JsCUU2eY9WtuC27R/Ds+8Kq06Uqa3e4m9+Z7IrHT3Sk43FEqfmY7rEOBHF/Fjt8AKjVKV6EYqKsiZu7uKUpWjgpSt9ofolJj59RbrGtjI9vZHIc2PAefCstqKuzqV8I1+UZJNipNSCNnbjbco5sx2KPGp5gOhWUi82IRDyRC35iV/SrMybJYsLEIoUCqPVj7zHie+sbM9LcJh3CSzorkgat7kX94LfVHebVDLiJydoFCpRS5ir896IZ4Y2eGRZwouV1Sr2HIXIY91wfGoFXqSvP/SHlawZjMqCysRIBy1xcjw1tam8PWc3aRipBRyiN0pSqxIqQaM6EYnHbY1Cxg2Mj7F8BxY+HmRXfoDoicdiLNcQx2aQjjyQHmdvgAe6r5w+HWNAiKFVQAoAsABwAqWtX0YW46nT1ZZW8HQnHbt4lyfqooHxJqL6Y9HEuCXrUbrYdl2tZk+0vK/EedquDG6UYWGVYZJ41kYgBSdtzuvb2b99q2M8KupVgGVgQwO4gixB7rVMq9SLuxrpxex5epWy0jyv5Ni5oRujchb+7vHnqkVra9JO6uSbCtno9n8mDxCzRHaNjLwdeKn/AFsNjWspQ0mrME7Fy6X5JHmuBTFYbbKqkrzYfSib6wN7d/jXd0XaX/KYeolN5oQLE73TcD9obAfI8ahnRdpX8mxHUSH5qYgC+5ZNwPcG2Kfu8qz9OMufLcxjxsA7EjFiOGt9ND3Otz463KoXD/W/goUvrXyW7SsbLsek8SSxm6OoZT3EfrwrJqIoFKUoAVB+lnSDqMH1Smzzkr4ILFj53C/eNTiqkzMf4jn6xb4oDqkcLR9pvWQ6vpTqKTld7LIuo8WXUmnR5o78kwSBhaST5yTmCRsX7q2Hjeq76Xs16zHCIHswoB95u2fhqDyq66826R43rsZPJ70rkeGsQPgBTuH55uTMVcRSRraUpXoExziiLMFUEsxAUDeSTYAd96mOkvR8MFgEmkkJnaRVKC2oAQxtfexFt+7u410dFuBEmZx3FxGryeYGqPQsD5VMumpT8lgPATG//ttU06j8RQQ2MVpbKjiiLMFUXZiAAOJJsB616J0U0fXBYVIVtrAXkb3nO8/0HcBVQ9FuV9dmKEi6xK0p8RZV/MwPlV4YzFLFG8jbFRSzeABJ+FJ4qd2oo3RWLkE6TNO2ww+TYdrTMLu43xqdwHJzvvwG3iLVNl+CfETpGty8jheZuTtJ+JJ7qZlmDTzPK+1pGLHzO7wAsPKrZ6MtBDhx8pnW0rC0aHfGp4nk5+A2cTTeWhD1MZqSLAAtVC9JeOEuZzW2hNWPzVRf8xI8quHS7SNcFhXlNi3sxr7zncPAbz3A153lnLMWY3ZiSSd5JNyfWlcLDLkbrS6HGlKE1eTl69FeWiLLY24ys0h8zqj8qis7TrSI4PBPIv7RiEj+019vkAW8q2GjuG6vB4dPdhjHog/rVddNmN7eHi5K8h8yFH6NXlxXiVc9yxvTArdInmkCi7ySNYcSzMbbTxJJr0zhYisaqTchQCeZAAvVadFWhJUjGTLY2+YU77EW6wjvGwdxJ5VKekDSoYLCnVPz0gKRDkbbX8FBv42HGmV5eJJQiYprStTKe02xwmzHEuNo6wqDz1QEv+WtHSlXJWVidu7uKUpWjgq6cqmGcZO0bkGZRqEnhIour/e2E+LCqWqbdE2edTjeqJ7E41fvi5U/zL94UivG8brdDKbs7dySdD+dnVlwcmxoyXQHeBrWdfJ9v3jVlVUWk6/4dnkeIGyOUh25WbsSD+/xIq3RUNZZUl1KKbxbsKUpSBhiZtjxBBLKd0aM/opNqrzoZy8t8oxLbWZhGD+dj5kr6Vv+lTG9Xlkg4yMkfqwY/BSPOu/o0wPV5ZDs2uGkP3mJH5dWnrFJvuxbzNEjxUuqjN7qk+gJrzBe9el86/8A1pv4Un8jV5nXcKo4TZi63Q+0pSrSclvRbmAizKMMbCRWj8yAR6lQPOrQ6RcjbFYB1QXdCJEHMre4HeVLW77VQkchVgykggggjeCDcEd96vnQfTePHRBWIXEKO2m7W+uvNTy4ehMXERakqiH0mmtLIp0JYbtYl+No1H5yf0FTPT5ZGy+ZIlZ5JAsaqouTrOoP5dbbW2weVRRPI8aKjSkM5UW1iL7SN19p28ay6lnU1T1joxtGxAdBujNcMVmxNnm3qu9Yzz+s/fuHDnU3x2OSGNpJGCoguxPAf591Y+cZ5DhYzJO4ReHNjyUb2PhVJ6badyY99UXSBTdU4k++9t57tw799MjCdaV2Zco01ZEhwWHfPca0kmsmEh2Kt9pvt1b+81rsRuFgOBqy8NkOHjTUSGIIBa2otvPZt86wNBslGFwEMdrMV13+020+mxfu1nZ7nkWEhaWVrKNw4seCqOJP/fdWKknKWmO3Q7FWV2Ul0j5RHhswdIgFRlV9UblLXuAOAuL276jDDZWfnmbvisRJO/tO17cANwUdwAArZ6MaCYjHbUGpFxlYbPuje58NnMivST0RWpkr5ngvzBi0afZX9BWgzXQqPFY5MRPZkjjVVj4MwZmu/NRcbOPHkZDh4tVFW99UAX52Fqi2nenP+HhVWIu8gJRjsQWIBvbaSLg22b99eXDU5WjuWStbJtdJdJ4cDD1kp2nYiD2nPIDgOZ3CqF0gz+XGTtNKdp2Ko3IvBR3fqbmurNs3lxUplmcu59APdUblHcKw69CjRVPPUlnPUfKUpVAsUpSgBXbhcS0brIuxkYMvipBHxFd2AymackQxSSW36ilreNhsrrxmBkhbVlR425OpU+NjXLrY6Wx0p4dcTlsOKT6JR/uSKAfjqelSjQfM/lGXwOd+oEb7Sdg+tr+dRnRr/wA3o88R2lI5Yx4rdl9Ox6U6F8drYSWP3JdYeDqP6q3rXnSX7bXZlKfMn3RYdKUqUcVv02Yq2HgTnIzfhQj+6p3kmG6vDQp7sUa+iAVXXTWe1hBw+d/WOrIbEBHjT3g1vugH9KfL/HH5FrzP4O+aIMpU7mBB8CLV5kxeFMUjxt7SMyHxUkf0r09VK9LOjphxfXqPm59pPASAbR5gBu/tcqZwsrSa7mKyurkFpSleiTCuyGdkYMjFWU3DKSCDzBG6uulcAurot0slxccqTuHkiKkGwBKkEbbbyCDt7632mTYoYRmwZtKpBtqhiy7bhQdmtxHhbjVI6JaSNgcUswGstisi+8ptceIIBHeKvvJ89hxUYeGRXHEA7V7mXep8a86tDRPUlgqpy1RseepzicVN2+tmmOyxDM3hb6I7tgFWRoN0W9Wyz4wAsNqQ7wp5udxP1dw434WUxAuTYcz/AJmo2dPsO2LiwsJ653YqWX2EsrMe19I7Nw9a7KvOatFWBU1F3bNjpNny4PDPOyltWwCg2uSQALncLnfVIZhmOLzXEjstI30I09lB57AObGru0m0fXGwdS7lFLqzFd5Cm9hfYL89tduV5PBg4tWJFjQC7Hnb6TMdp8SaxTqRpq9snZxcn6EM0U6JY4rSYsiV94jH7NfH3z6DuNTPNs7gwcWtM6xqNijibfRVRtPgKhWlXS5HHePBgSPuMh9gfZG9z6DxrQ6JaITZpL8qxjuYr7ye1JY+yvuRjmPAcxtwlLnqOyOKSXLAnmh+mvy95tWF0jS2ox262+4JGwNu7IJ2GttnmjsGMQJOmuFbWG0gg7t6kGxHCszCYRIkVI1CIosqqLADwrT4/TrBQzGKSdVdfaFmIB5FgCAe6kbyvBDNlzHGDQHAJuwsR+0C385NcsRoJgHFjhYR9ldU+qWNBp1gSL/Kofxf031qc46V8HEp6pjO/AICFv3uwAA8LnurSVVvqZbguxVmm2RphMbJDGSUAVlvtI1lB1SeNufK1aKszNs0fEzvNIbu7XPIcAB3AAAeFYdepFNJXJHvgVkZfhDLNHGDYyOqX5azAX+NY9duFxJjkR19pGVh4qQR+ldZw9K5ZlkeHiWKJQqKLAD9TzJ3k1g6U6NR43DtE4GtYmN+KNbYR3cxxFZmT5qmJgSaM3V1uO7mp7wbg+FZleNdp36l9k0V10PhlixUDizRzDWHIldUj1Q1reh5+rxeLh5KPySMn91TDJ8D1Wa42wssscEvn84h+Kk+dRDo/XVzzGL/H/wDnU1VfUp+qTE2tp+S1qUpUY8q3pqHbwh/ifrHUv0kxvV4jAN9FsQYz9+F1H5rVF+m3D3gw78pHX8SX/trJ6SJC+UwTKbFXgkB5XQgH1IqtK8YL3Ql4cvgsKsLOMojxMLQyrrIw8weDA8GB2g1iaK6QrjMKkqka1rSL7rgbR/UdxFbcmpsxY3DR5nzXLmgnkhb2o3KE87Hf4EWPnWJW60yzBZ8fiJEN0aSykcQoC3HcbXrS17EW2lche4pSlaOCuUcpU3UlSOINj6itlkGjc+Mk1IEvb2mOxUHNm4eG88quDRfozw+Fs7gTze8w7Kn6qbh4m58KTUrRhubjByK4ynRPMceou0vVHc88j6viqsSW8hbvqwtFOjCLByJM0jSSre2wKgupU2XaTsJ3nyqZySBQSSAALknYAOZJrRZZpth8Tijh4CZCqM7OPY2FRYH6R27xs2b6hlVnNO2xQoRjuZ+f5uMLhpJypYRrfVBsTtAtc7tpqi9J9N8RjjaRtWO+yJLhfPi57z5AVb/SO1srxP2VHrIgqgKfwsE1q6i6zd7Eh0I0XOOxQQ3ESdqUj3b+yDzY7PU8Kv8Aw8CoqogCqoAUDYABsAA5VF+jPIfk2AQkfOTfOvzsR2V8lt5k1vs7zVcNh5Jn3RqWtzO4L4k2HnSK83OdkMpx0xuRTpJ05+SJ1EJ+fcXJH7tT9L7R4ct/K9KsxJudpO0k8e+sjMce88zyyHWeRix8TwHcNgA5AVauhXRbGiLLjF15CAREfZTuYfSbnfYO/fVa00IZEu9RlTQYZ39hGf7Klv0Fcp8DIgu8ciDmyMo9WAr01DAqKFVQoG4AAAeQr68YYEEAg7wdoPlSf1fob8H1PLtKuvSrosgxCl8OBBLvsNkbdxUez4r6Gqcx+AkgkaKVSjobMD/raDvB41VTqxqbCpQcdzHpSlNME26LtJ2w+KELH5qc6tuCvuVhyueyfEcqu6vLqSFSCpsQQQeRG0H1r0vlGOE2HilH7yNH/EoNefxULNSKaMsWPgwlsQZOcYQ+Tkj+Y1W2gTa2e4w/x/8A51q1aqjokHWY7Fzcwf8AmSlv7aXT8kn6GpeZFr0pSpxpDelnB6+Wsw/duj/m1D/NWuhHyrRq28pAR5wvf9EFTTPsu6/CzQ/7yNlHiVNj62qCdDuND4fEYZ/otrWPJ11SPIr8aog/279ncVJc3uitcmz+fCPrwSFCdh3EN4qdhraZv0hY3ERmN5bIRZgihdYciRtt3XtWlzXLzBPJCd8bsnobA+YsfOsWvR0xebE12sClKVsyKkWhmh0mPmsLrEpHWPy+qvNz8N55HU5PlT4meOGP2naw5Abyx7gLnyr0TkeSx4WBIYhZVG/ix4seZJqavV0Ky3G04ank55TlEWGiWKFAiLwHE8yd5J5msDSfS+DApeVruR2I19pv8l7zs8d1a3TvTpcCmolnxDi6rwUe+3dyHG3jVIY7HyTSNJK5d2Nyx3/9h3DYKmpUHPmlsNnU04RudKNN8RjmIdtSK+yJT2fve+e8+QFSToWwl8VPJwWIL5s4P9lV1V09EGVdXgTKRtmckfZXsD46586prWhTshVO8pXZldLOJ1csce+8a/nDf21TWSZf1+Jhh/3kiKfAsL/C9WX01460WHh952kP3V1R/MfSoV0cqDmmGv7zHz6t6zR5aTfudqZnYv8AVbCw3DdVfdM+PK4SKIfvJbnwRb2/EVPlVhVWnTZH81hjydx6qp/p8Kkof5EOqeVkN6OMrE+YxBhdUvKR9gbPzFav2qL6KcYI8zQH94kkfnYP/ZV6Uzir6zNHykA006URhZDBh0WSRdjs19VT7thYs3PaAO/bbV5H0zEuFxUShDs1479nvKEm48DfuNQnTTK3gx86vftSNIp95XYsD8beINaSqY0KbiKdSVz1FFKGUMpBUgEEbQQdoIPEVAelvRoS4f5Uo+ch9v60ZPH7JN/AtXf0RZuZcCY2NzA5QfZI1h6doeVTHH4QSxPG250ZT4EEVDmlU9ijzxPMdK+spBsd42HxFfK9YiFehdAj/wDjcL/CX+teeq9FaGQ6uX4Uf8CM+qhv61JxflQ+juZOkWN6nCTyXtqROR46pt8bVCehTBauHnk9+QIPuJf9WrYdLmZ9Xl/V32zOq+Q7ZPwA862nR7lvUZdApFiy9Y3i5LfoQPKplik/Vjd5+xI6UpSBgqp4D/h2kJB2RYg7OVpTcekot4VbFV/0v5EZMMmJT2oD2iN+oxG37rWPmadRfNpfXAuosX7EZ6YMl6vFrOB2ZlsftoAPiur6GoDV0zKM4yYEWMyi/hMg2ju1hfycVS5FXUJXjpe6J6izddT5SlKoFlmdC2UgvNiCPZAjTxPaY+gUeZqyM/zhcLhpJ22hFuBzO4L5sQPOon0Nj/yD/wAd7/gjrn0w3/w4W3dcmt4Wf+7VrzJ89azK48sLlO5lmLzyvLKdZ3N2P9ByAGwDkKxqUr0tiQzMoyx8RPHCntSMFHdzY9wFz5V6QwGCWGJIkFlRQq+AFvWoJ0VaHGFDipltJILRqRtVDtv3M2zy8TUv0mzxcJhZJm3qOyPeY7FX1+F686vPXLSiqnHSrsp7pSzbrsxdQbrCoiHiLs35iR92tPojjRDj8NITYCVQT3MdUn0NauWUsxZjdmJJPMk3J9a4VcoWjpJ3K7uepKh/SplRmy5mUXMLCXyF1b8rE+VbLQnSEYzBxyX7YGpKOTgC58xZvOt46AgggEEWIO4jlXlK9OXsWPmR5kwOMaGVJUNmRgy+IN/SvRej2fR4zDrNGdhHaXijcVPePiLHjVOadaBSYORpI1LYYm6sNvV3+i3IDg3HxqP5Rns+FfXgkaMnfbcfFTcHzFX1IKtFOJNGTpuzLi6VMnikwLyuAJIQDG3HayjU7wb7udjVHVuM60txWLULPMXUG4WyqL87KBc+NYeV5TLiZRFChdzwG4d5O5V7zW6UHTjaTOTlqeCy+hKE9XiW4F41HiFYn4MPWrMNajRPR1cFhUhBuwuzt7znefDcB3AV90szcYbBTS3sQhC/absqPxEV59R654KYrTHJ54xbXkcjcXYj8RrpoKV6xEfVQk2G87B4nZXpzA4fq4kQbkRV9AB/SqB0Dyzr8xgS2xX6xvBO3+oA86vfO81XDYeSZ90ak25ncF8SbDzqHindqKKKOE2Vpp7Icdm8GDXaqEK1uBazufJAPMGrXRAAABYDYByqseiXK2lmnx0u1mZlU82Y6zsPgvmRVoUms7Wgugynnm7ilKUgYK6sThlkRkcXV1KsOYIsR6V20oAqXRLFNlWZyYOU/NSkBWO659h/Mdk9/hWv6VNFfk+I+UIPmpiSbblk3keDe0O/Wqb9JeiPyvD9ZGLzwglbb3XeU8eI79nGsPRDOY81wD4XEbZVUK3Nh9GYfWBtfvHfVsZ7VF7P/pO4/T9imqVsc/yKTCYhoZRtXceDKdzDuPwNxwrXVcndXRPsWp0K5oLT4cnbcSqOYICN6WT1qxM3yqPEwvDKLo4seBG24IPAg2I8K865JnEmFnSaM9pDuO5huKnuI2VfejWl8GNjBjYB7dqMntqfDiO8bP0rz+IpuMtaKaUk1pZW2Z9DmJWS0LxyRncWJVh4ixB8R6CpFop0TJA4lxTLK42qgHzYPM32ufEAdxqwq12b6QQYVC00qps2AntHuCjaT4CsOvUktJvw4rJsGYAEk2A2kmqN6R9MvlswSI/MRE6v123F/DgO654190z6SJcZeKMGKDiPpP8AbI3D6o8yahtU0KGnmluJqVL4QpSlViSQaG6WvgJ9cXaNrCVOY5j6w228SONXzleax4iJZYWDo24j9COBHEGvM1bTINJZ8HJrwPa/tKdqt9pf6ix76mrUNeVuNhU04Z6PZbixqL5p0aYGckmLq2O8xEp+Udn4Vq8g6XcPKAuIBgfntZD94C6+Y86muDzCOZdaKRJF5qwYfCoWp032KLxkRTDdEmAU3KyP3NIbfltUoy3KYcOmpDGka8lAF+88z41kSTKouxAHMm361HM36RcFhwbzCRvdi7Z9R2R5kVy854ywtGJJSapbpO0zGKlEEJvDEblhud91xzUbQOdyeVY2lvSXPjAY0HUwneoN2cfWbl9UbOd6h1WUKGl6pCalS+EKUrNyXKXxU6QxjtObX4AcWPcBc1W3bIgsroZyOyS4ph7XzcfgDdj5tYfdNdHSbnD4rFRZfh9p1xr8i53Ke5Vux8e6pRpHnMWU4BUjtrherhU8Tba55gX1jzJtxrTdFei7KGxs9zJLfq9bfqsbmQ97n4farz9WXVfwU2woL5JvkmUphsPHCnsotr8zvLHvJufOs6lKlbvkeKUpXAFKUoAVVenOj0mAxIzDB7F1ryKNyk7yQP3b7jyJ7xa1K4TQh1KsAysCCCLgg7CCOIplOeh3MyjqRCsbhMPnmBDoQkybr743ttRrb0PPwI3WqnMwy+SCVopVKOhswP6jmDvB41P87yWfJcT8qwt2w7GzKb2AJ/Zv3e6/Dd9qSY3L8JnmFEkZ1JkFg2zWjO/UccUP/ccarhPw8ryv8CJR1e5SdfVaxuNhG4jhWyz3RyfByak6FfdYbVbvVuPhv5itZViaauhGxljN5xuml/8Acf8AzrFZiTc7Sd5O/wBa+UosApSldAUpSgBSuSISQACSdwAuT4Ab67cRgJI7dZG6X3ayMt/xCuAdFckcg3BIPMbP0rjSgDk7lt5J8Tf9a40pQApSsnL8uknkWOJC7tuA/XuA5nYKAOrD4dndURSzMQFUC5JPACrk0YyCLJ8I+JxLDrWXtkbbcREnMk7+Z7hevmj2jOHyeA4nFOpltYtv1bj9nGN5Y8957hUbjixGfYvWa8WFjPko5Dg0pG87gPIGSc/E9Irdj4x0+5zyHLJc6xrYnEAjDxmwXgbbREvPmx7+8Wt1VAFhsA3V0Zfl6QRLFEoVEFlA/wBbSd5PEmsio6k9Txt0HRjYUpSlmxSlKAFKUoAUpSgDhNArqVYBlYWIIuCDwIO8VVmf6GYjLZji8vLGMbWj2sVG8gj95H8R8atalMhUcDMoqRDdHNNMLmcfUzKgkI7UT2Kt3oT7XO28fGtTn3Q3E92wshiPuPdk8m9pfPWrP0t6MIsQTLhyIJr32bEY77kD2G+sPQ1osu0+xmXuIMxid14Ps17cw3syjzvzPCnx70n8C32mvkieadH+OgvrQM496Ptj0XtDzAqPyIVNmBB5HYfQ16QyXSPD4tdaCVX5jcy+KnaPSsvE4GOQWkRHH1lDfqK0uKksSRnwU9meYqV6In0HwL78LD5IF/ltXR/4dZf/APyp6t/1Vv8AVx7Mz4LPP1SXR3o/xWLIIQxRnfJICBb6qna/ls7xV2ZfozhYNsUESHmEGt+I7fjWzrEuK/ijSo9zT6OaKQYKMLEg1rdqQjtt4nl3DYK2eKwiSIUkUOrCxVhcHyNdtYea5vFhojJM4RBxPHuA3se4VJdyfqPwkUDpjkgwmNlhX2AQUv7rAMB32va/dWlraaT52cXi5Z7WDnsjkoAUA99gL9961iqSbAXJ3Abz5V7Eb6Vche+D5SpTknRtjcRY9X1KH6UvZ9E9o+g8aneB0Fy/LkEuLkWRhuMlgt/qRC+sfHWNLlWjHG79DSptkC0W0AxGNIYDq4eMjDePqLvf9O+rEmxeByOHVQa8zDdcGR+9j9BPhyBNabN+kyfEv8ny2JrnZr6t2tzVdyD6zfCs7RfosAbr8c3XSk62oSWW/N2O2Q927xqecm81MLsNireX7mlyzIsXnUwxGKYx4cHsgbLj3Ywfi5+O4Wtl+XxwRrHEoRFFgo/1tPed9d6qALDYBur7Us6jljp2GxjYUpSlmxSlKAFKUoAUpSgBSlKAFKUoAVjY/Lo50KSosiHeGFx/2PfWTSgCt846IgG63AzNE42hWLWH2ZF7S+d6wF0uzXL9mLhM0Y+mRw/ix3H4herXpanqs3iSuL8Ptgg2V9L2Dkt1nWQn6y6y/iS/xAqUYHSLDTW6qeJ78A639L3rDzPQfBT7ZMOmsfpKNRvVLX86jOO6F8M22OaVO5tVx+gPxo/afdfkOdepYdY2KMv7sR/fJH6Cq1PRPi4/2GNsOH7RP5WNff8AYfOBsGO2fx5f6rR4cOkkGp9iXYvB5lJsXEYWEc1id29Xa3wqPYronknfXxOOklb7G7uGsxCjwFYX+xOcnfjv+fL/ANNcf/CzHSftsds+1K/wYrTFaO0kvgw89GbIdH2VYbbPLe2/rZgv5U1aHTvKsECMNGGNv3UdvWR7XHrXVguhWAG8s8j/AGQqfrrGpJlnR7gYLFYFYj6Ul3Pj27geQrkpw6ts6lLokiFvp/mOOOrgsOUU7NYDWI8ZHARfSsjLOieWZ+tzDEMzHeqsWbwMjbvBR51ZqIAAAAANwHCuVY8a2IKxrRfzZMHKckhwyakEaxrxtvPeWO1j3k1nUpSW77jBSlK4ApSlAClKUAKUpQApSlAClKUAKUpQApSlAClKUAKUpQApSlAClKUAKUpQApSlAClKUAKUpQApSlAClKUAKUpQB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GE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Show’-    </a:t>
            </a:r>
            <a:r>
              <a:rPr lang="en-US" altLang="ko-KR" sz="2500" b="1" u="sng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GE Data Visualization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9144000" cy="523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" name="AutoShape 2" descr="data:image/jpeg;base64,/9j/4AAQSkZJRgABAQAAAQABAAD/2wCEAAkGBhQSEBUUExQVFRUWFhgXFhgYGBocHBkcHRUWGCIXHBgXHCYgGBkkGx0XHzAhIycpLCwsGB8xNTAqNSYrLCkBCQoKDgwOGg8PGiwkHyUsLC8sLCwqLCwsMCksLCwsLCwsLCwsLCwsLCwsLCwsLCwsLCwsKSwsLCwsLCwsLCwsLv/AABEIAOEA4QMBIgACEQEDEQH/xAAcAAEAAgIDAQAAAAAAAAAAAAAABgcEBQIDCAH/xABLEAACAQICBgcDCQYDBgYDAAABAgMAEQQFBhIhMUFRBxMiYXGBkTJSoRQjQmJygpKisTNDc7LBwhXR8BZTY6PS4Rckg5Oz4iU0VP/EABkBAAMBAQEAAAAAAAAAAAAAAAADBAIBBf/EAC4RAAIBAwIEBQMEAwAAAAAAAAABAgMRIRIxBCJBURMyYXGBQpGhFCNSsTND0f/aAAwDAQACEQMRAD8AvGlKUAKUpQApSlAClK4vIFBJIAG0k7AO8mgDlSoPpB0s4WC6w3xDj3TZB4ud/wB0Go0M3znMv2KtDEeK/Nrb+I3bb7vpTo0ZNXeF6i3UWyyWlj82hgF5ZY4x9dgP1O2o3jelTAR7pGkP/DRj8WsD61HcB0Mljr4rEkniEFz5ySb/AMNZ7aO5JhP2rxsw368pdvwKf7a0oU+7fsc1S9jpxXTZAPYw8p+0yL+mtWIem4ndhNn8X/JK2H+2+Tw7IolP2MOB8XC3rc4DSrrQOpy/FFTuLJHGPG7uL+VbtFfR92cu39RFh02njhBb+L/9KyMN02xH28PIPsurfrq1PcKxcDXg1O5ih/lJFfMRkOHk9uCFvtRof1FY1U/4/k7aff8ABHMH0s4F/aaSP7aH9U1qkeXZ9h8R+xmjk7lYE+m8Vpsb0aYCT9wEPONmX4A2+FRrMuhZfaw+IZSNwkAP50sR6Gi1KWzaO3mvUs2lVCTnWW7TrTxL/wCsth/zFHoK3uQ9MEEllxKmBt2sO0nqO0vmD41x0ZWvHPsCqLZ4LBpXVhsSkih0ZXU7QykEHwI3120gYKUpQApSlAClKUAKUpQApSlAClKUAKUJqtNMOklnf5Ll93djqmRRc392McT9bcOHOtwg5uyMyko7kk0s0/w+BBUnrJrbI1O0d7n6A+PdUEjwWZZ0daQ9Vhr7L3WO31U3ynvOzvFbnRvo4iwynFZiysw7ZVmuicbuT+0a/lfnvrX6VdLbG8WCGoo2daRtP2FPsjvO3uFUwVsU1d9xUn1l9jeQ6P5ZlKh52V5d4Mnacn6kY3beNvOtHnfTM5uuFiCDg8m1vEIDYeZNVxPiGdi7sWZjcsxJJ8SdprrqhUFvPLFOo9lg2eaaS4nE/tp5HHu3sv4FsvwrBweFaSRI0F2dgqjmSbD411VsdHMwWDFwSt7KSKzeF9p9LmnWssGN3kuzRPQKDBIp1RJNbtSMLm/JAfYHht51J64QyhlDKQVIBBG4g7QQeVccTiljRndgqqLsxNgBzJNePKTk7suSSWDtr4TVS6TdL8jMUwYCINnWsLse9VOxR43PhUDzDOZ5zeaWST7TEj03DyFUQ4WT3wKlWS2PR5zGIbOsT8S/512xzK3skHwIP6V5etX1Tbdspn6T1M+N6HqOo9pBoJhcZcvHqyH94llbz4N94GqOwekeKi/Z4iZe4SNb0JtUlyzpcxkf7Tq5h9ZdVvxJYeoNZ/TTjmLO+LF7ozMVozmGUMZcK5lh3tqi4t/xIv7l9RUu0R6TIcXaOS0Mx2AE9lz9Rjx+qdvK9ccj6V8JPZZL4dz7+1PJxsH3gK69LejWHFgzYcrHKdtx+zk8QNxPvDzBrknfFVWfc6lbMH8E5pVUaM6fT4KX5JmIay7A7bWQcLn95HyYXPjwtSKZWUMpDKQCCDcEHiCN4pE6bg8jIyUjnSlKWaFKUoAUpSgBSlKAFCaVWnSRpe7v8gwl2dyFlK79v7od5+keA2c63CDm7IzKWlXMTTLTKXHTfIcBdlY6ruv7zmAeEQ4tx8N+8y3KcJkmG62Zg0zCxa3aY7+rjU7l7/M933KstgyTBGWYhpmADEb2beIkv9Ec+4k8hU+kOkMuMmMsp27lUeyi+6v+fGq4x18sfL/YlvTl7mXpVpjNjpLyHVjB7EQPZXvPvN3nytWhpSrElFWQhu+4pSlaOClKUAbjKdL8Xhl1IZ3VPd2Mo8AwNvKunNtI8Tiv28zyAbQCbKPBRYX77VraVnSr3sdu9hSlK0cFKUoAUpSgBW+0a0zxGCb5t9aO+2JtqHw9094871oaVlpSVmdTtsXbfB57hvcmQd2vET/PGfQ9xGyLaP6QT5PiThcWCYCbgi5Cgn9pHzQ8V8eNwYPlObSYaZZYW1XX0I4qRxU8quCKTD57gSDZJk82ie28e9G3xHIjZJOHh4eY/wBDk9WVuTWCZXUMpDKwBUjaCDtBB5VzqptBtJJMvxJwGM7Ka1kJOxGJ2WP+7fffgTfiatmpKkHB2HxlqQpSlLNClKUAKUrjJIFBJNgBck8AONAEa0/0sGBwxKkddJdYhyNtrnuUfEitJ0XaI9UnyyfbLKCU1t6odpck/Sfffl4mtDgIjnWbNIwPyaG2zhqAnVXxc3Y91+QqX9J+e/JsCUU2eY9WtuC27R/Ds+8Kq06Uqa3e4m9+Z7IrHT3Sk43FEqfmY7rEOBHF/Fjt8AKjVKV6EYqKsiZu7uKUpWjgpSt9ofolJj59RbrGtjI9vZHIc2PAefCstqKuzqV8I1+UZJNipNSCNnbjbco5sx2KPGp5gOhWUi82IRDyRC35iV/SrMybJYsLEIoUCqPVj7zHie+sbM9LcJh3CSzorkgat7kX94LfVHebVDLiJydoFCpRS5ir896IZ4Y2eGRZwouV1Sr2HIXIY91wfGoFXqSvP/SHlawZjMqCysRIBy1xcjw1tam8PWc3aRipBRyiN0pSqxIqQaM6EYnHbY1Cxg2Mj7F8BxY+HmRXfoDoicdiLNcQx2aQjjyQHmdvgAe6r5w+HWNAiKFVQAoAsABwAqWtX0YW46nT1ZZW8HQnHbt4lyfqooHxJqL6Y9HEuCXrUbrYdl2tZk+0vK/EedquDG6UYWGVYZJ41kYgBSdtzuvb2b99q2M8KupVgGVgQwO4gixB7rVMq9SLuxrpxex5epWy0jyv5Ni5oRujchb+7vHnqkVra9JO6uSbCtno9n8mDxCzRHaNjLwdeKn/AFsNjWspQ0mrME7Fy6X5JHmuBTFYbbKqkrzYfSib6wN7d/jXd0XaX/KYeolN5oQLE73TcD9obAfI8ahnRdpX8mxHUSH5qYgC+5ZNwPcG2Kfu8qz9OMufLcxjxsA7EjFiOGt9ND3Otz463KoXD/W/goUvrXyW7SsbLsek8SSxm6OoZT3EfrwrJqIoFKUoAVB+lnSDqMH1Smzzkr4ILFj53C/eNTiqkzMf4jn6xb4oDqkcLR9pvWQ6vpTqKTld7LIuo8WXUmnR5o78kwSBhaST5yTmCRsX7q2Hjeq76Xs16zHCIHswoB95u2fhqDyq66826R43rsZPJ70rkeGsQPgBTuH55uTMVcRSRraUpXoExziiLMFUEsxAUDeSTYAd96mOkvR8MFgEmkkJnaRVKC2oAQxtfexFt+7u410dFuBEmZx3FxGryeYGqPQsD5VMumpT8lgPATG//ttU06j8RQQ2MVpbKjiiLMFUXZiAAOJJsB616J0U0fXBYVIVtrAXkb3nO8/0HcBVQ9FuV9dmKEi6xK0p8RZV/MwPlV4YzFLFG8jbFRSzeABJ+FJ4qd2oo3RWLkE6TNO2ww+TYdrTMLu43xqdwHJzvvwG3iLVNl+CfETpGty8jheZuTtJ+JJ7qZlmDTzPK+1pGLHzO7wAsPKrZ6MtBDhx8pnW0rC0aHfGp4nk5+A2cTTeWhD1MZqSLAAtVC9JeOEuZzW2hNWPzVRf8xI8quHS7SNcFhXlNi3sxr7zncPAbz3A153lnLMWY3ZiSSd5JNyfWlcLDLkbrS6HGlKE1eTl69FeWiLLY24ys0h8zqj8qis7TrSI4PBPIv7RiEj+019vkAW8q2GjuG6vB4dPdhjHog/rVddNmN7eHi5K8h8yFH6NXlxXiVc9yxvTArdInmkCi7ySNYcSzMbbTxJJr0zhYisaqTchQCeZAAvVadFWhJUjGTLY2+YU77EW6wjvGwdxJ5VKekDSoYLCnVPz0gKRDkbbX8FBv42HGmV5eJJQiYprStTKe02xwmzHEuNo6wqDz1QEv+WtHSlXJWVidu7uKUpWjgq6cqmGcZO0bkGZRqEnhIour/e2E+LCqWqbdE2edTjeqJ7E41fvi5U/zL94UivG8brdDKbs7dySdD+dnVlwcmxoyXQHeBrWdfJ9v3jVlVUWk6/4dnkeIGyOUh25WbsSD+/xIq3RUNZZUl1KKbxbsKUpSBhiZtjxBBLKd0aM/opNqrzoZy8t8oxLbWZhGD+dj5kr6Vv+lTG9Xlkg4yMkfqwY/BSPOu/o0wPV5ZDs2uGkP3mJH5dWnrFJvuxbzNEjxUuqjN7qk+gJrzBe9el86/8A1pv4Un8jV5nXcKo4TZi63Q+0pSrSclvRbmAizKMMbCRWj8yAR6lQPOrQ6RcjbFYB1QXdCJEHMre4HeVLW77VQkchVgykggggjeCDcEd96vnQfTePHRBWIXEKO2m7W+uvNTy4ehMXERakqiH0mmtLIp0JYbtYl+No1H5yf0FTPT5ZGy+ZIlZ5JAsaqouTrOoP5dbbW2weVRRPI8aKjSkM5UW1iL7SN19p28ay6lnU1T1joxtGxAdBujNcMVmxNnm3qu9Yzz+s/fuHDnU3x2OSGNpJGCoguxPAf591Y+cZ5DhYzJO4ReHNjyUb2PhVJ6badyY99UXSBTdU4k++9t57tw799MjCdaV2Zco01ZEhwWHfPca0kmsmEh2Kt9pvt1b+81rsRuFgOBqy8NkOHjTUSGIIBa2otvPZt86wNBslGFwEMdrMV13+020+mxfu1nZ7nkWEhaWVrKNw4seCqOJP/fdWKknKWmO3Q7FWV2Ul0j5RHhswdIgFRlV9UblLXuAOAuL276jDDZWfnmbvisRJO/tO17cANwUdwAArZ6MaCYjHbUGpFxlYbPuje58NnMivST0RWpkr5ngvzBi0afZX9BWgzXQqPFY5MRPZkjjVVj4MwZmu/NRcbOPHkZDh4tVFW99UAX52Fqi2nenP+HhVWIu8gJRjsQWIBvbaSLg22b99eXDU5WjuWStbJtdJdJ4cDD1kp2nYiD2nPIDgOZ3CqF0gz+XGTtNKdp2Ko3IvBR3fqbmurNs3lxUplmcu59APdUblHcKw69CjRVPPUlnPUfKUpVAsUpSgBXbhcS0brIuxkYMvipBHxFd2AymackQxSSW36ilreNhsrrxmBkhbVlR425OpU+NjXLrY6Wx0p4dcTlsOKT6JR/uSKAfjqelSjQfM/lGXwOd+oEb7Sdg+tr+dRnRr/wA3o88R2lI5Yx4rdl9Ox6U6F8drYSWP3JdYeDqP6q3rXnSX7bXZlKfMn3RYdKUqUcVv02Yq2HgTnIzfhQj+6p3kmG6vDQp7sUa+iAVXXTWe1hBw+d/WOrIbEBHjT3g1vugH9KfL/HH5FrzP4O+aIMpU7mBB8CLV5kxeFMUjxt7SMyHxUkf0r09VK9LOjphxfXqPm59pPASAbR5gBu/tcqZwsrSa7mKyurkFpSleiTCuyGdkYMjFWU3DKSCDzBG6uulcAurot0slxccqTuHkiKkGwBKkEbbbyCDt7632mTYoYRmwZtKpBtqhiy7bhQdmtxHhbjVI6JaSNgcUswGstisi+8ptceIIBHeKvvJ89hxUYeGRXHEA7V7mXep8a86tDRPUlgqpy1RseepzicVN2+tmmOyxDM3hb6I7tgFWRoN0W9Wyz4wAsNqQ7wp5udxP1dw434WUxAuTYcz/AJmo2dPsO2LiwsJ653YqWX2EsrMe19I7Nw9a7KvOatFWBU1F3bNjpNny4PDPOyltWwCg2uSQALncLnfVIZhmOLzXEjstI30I09lB57AObGru0m0fXGwdS7lFLqzFd5Cm9hfYL89tduV5PBg4tWJFjQC7Hnb6TMdp8SaxTqRpq9snZxcn6EM0U6JY4rSYsiV94jH7NfH3z6DuNTPNs7gwcWtM6xqNijibfRVRtPgKhWlXS5HHePBgSPuMh9gfZG9z6DxrQ6JaITZpL8qxjuYr7ye1JY+yvuRjmPAcxtwlLnqOyOKSXLAnmh+mvy95tWF0jS2ox262+4JGwNu7IJ2GttnmjsGMQJOmuFbWG0gg7t6kGxHCszCYRIkVI1CIosqqLADwrT4/TrBQzGKSdVdfaFmIB5FgCAe6kbyvBDNlzHGDQHAJuwsR+0C385NcsRoJgHFjhYR9ldU+qWNBp1gSL/Kofxf031qc46V8HEp6pjO/AICFv3uwAA8LnurSVVvqZbguxVmm2RphMbJDGSUAVlvtI1lB1SeNufK1aKszNs0fEzvNIbu7XPIcAB3AAAeFYdepFNJXJHvgVkZfhDLNHGDYyOqX5azAX+NY9duFxJjkR19pGVh4qQR+ldZw9K5ZlkeHiWKJQqKLAD9TzJ3k1g6U6NR43DtE4GtYmN+KNbYR3cxxFZmT5qmJgSaM3V1uO7mp7wbg+FZleNdp36l9k0V10PhlixUDizRzDWHIldUj1Q1reh5+rxeLh5KPySMn91TDJ8D1Wa42wssscEvn84h+Kk+dRDo/XVzzGL/H/wDnU1VfUp+qTE2tp+S1qUpUY8q3pqHbwh/ifrHUv0kxvV4jAN9FsQYz9+F1H5rVF+m3D3gw78pHX8SX/trJ6SJC+UwTKbFXgkB5XQgH1IqtK8YL3Ql4cvgsKsLOMojxMLQyrrIw8weDA8GB2g1iaK6QrjMKkqka1rSL7rgbR/UdxFbcmpsxY3DR5nzXLmgnkhb2o3KE87Hf4EWPnWJW60yzBZ8fiJEN0aSykcQoC3HcbXrS17EW2lche4pSlaOCuUcpU3UlSOINj6itlkGjc+Mk1IEvb2mOxUHNm4eG88quDRfozw+Fs7gTze8w7Kn6qbh4m58KTUrRhubjByK4ynRPMceou0vVHc88j6viqsSW8hbvqwtFOjCLByJM0jSSre2wKgupU2XaTsJ3nyqZySBQSSAALknYAOZJrRZZpth8Tijh4CZCqM7OPY2FRYH6R27xs2b6hlVnNO2xQoRjuZ+f5uMLhpJypYRrfVBsTtAtc7tpqi9J9N8RjjaRtWO+yJLhfPi57z5AVb/SO1srxP2VHrIgqgKfwsE1q6i6zd7Eh0I0XOOxQQ3ESdqUj3b+yDzY7PU8Kv8Aw8CoqogCqoAUDYABsAA5VF+jPIfk2AQkfOTfOvzsR2V8lt5k1vs7zVcNh5Jn3RqWtzO4L4k2HnSK83OdkMpx0xuRTpJ05+SJ1EJ+fcXJH7tT9L7R4ct/K9KsxJudpO0k8e+sjMce88zyyHWeRix8TwHcNgA5AVauhXRbGiLLjF15CAREfZTuYfSbnfYO/fVa00IZEu9RlTQYZ39hGf7Klv0Fcp8DIgu8ciDmyMo9WAr01DAqKFVQoG4AAAeQr68YYEEAg7wdoPlSf1fob8H1PLtKuvSrosgxCl8OBBLvsNkbdxUez4r6Gqcx+AkgkaKVSjobMD/raDvB41VTqxqbCpQcdzHpSlNME26LtJ2w+KELH5qc6tuCvuVhyueyfEcqu6vLqSFSCpsQQQeRG0H1r0vlGOE2HilH7yNH/EoNefxULNSKaMsWPgwlsQZOcYQ+Tkj+Y1W2gTa2e4w/x/8A51q1aqjokHWY7Fzcwf8AmSlv7aXT8kn6GpeZFr0pSpxpDelnB6+Wsw/duj/m1D/NWuhHyrRq28pAR5wvf9EFTTPsu6/CzQ/7yNlHiVNj62qCdDuND4fEYZ/otrWPJ11SPIr8aog/279ncVJc3uitcmz+fCPrwSFCdh3EN4qdhraZv0hY3ERmN5bIRZgihdYciRtt3XtWlzXLzBPJCd8bsnobA+YsfOsWvR0xebE12sClKVsyKkWhmh0mPmsLrEpHWPy+qvNz8N55HU5PlT4meOGP2naw5Abyx7gLnyr0TkeSx4WBIYhZVG/ix4seZJqavV0Ky3G04ank55TlEWGiWKFAiLwHE8yd5J5msDSfS+DApeVruR2I19pv8l7zs8d1a3TvTpcCmolnxDi6rwUe+3dyHG3jVIY7HyTSNJK5d2Nyx3/9h3DYKmpUHPmlsNnU04RudKNN8RjmIdtSK+yJT2fve+e8+QFSToWwl8VPJwWIL5s4P9lV1V09EGVdXgTKRtmckfZXsD46586prWhTshVO8pXZldLOJ1csce+8a/nDf21TWSZf1+Jhh/3kiKfAsL/C9WX01460WHh952kP3V1R/MfSoV0cqDmmGv7zHz6t6zR5aTfudqZnYv8AVbCw3DdVfdM+PK4SKIfvJbnwRb2/EVPlVhVWnTZH81hjydx6qp/p8Kkof5EOqeVkN6OMrE+YxBhdUvKR9gbPzFav2qL6KcYI8zQH94kkfnYP/ZV6Uzir6zNHykA006URhZDBh0WSRdjs19VT7thYs3PaAO/bbV5H0zEuFxUShDs1479nvKEm48DfuNQnTTK3gx86vftSNIp95XYsD8beINaSqY0KbiKdSVz1FFKGUMpBUgEEbQQdoIPEVAelvRoS4f5Uo+ch9v60ZPH7JN/AtXf0RZuZcCY2NzA5QfZI1h6doeVTHH4QSxPG250ZT4EEVDmlU9ijzxPMdK+spBsd42HxFfK9YiFehdAj/wDjcL/CX+teeq9FaGQ6uX4Uf8CM+qhv61JxflQ+juZOkWN6nCTyXtqROR46pt8bVCehTBauHnk9+QIPuJf9WrYdLmZ9Xl/V32zOq+Q7ZPwA862nR7lvUZdApFiy9Y3i5LfoQPKplik/Vjd5+xI6UpSBgqp4D/h2kJB2RYg7OVpTcekot4VbFV/0v5EZMMmJT2oD2iN+oxG37rWPmadRfNpfXAuosX7EZ6YMl6vFrOB2ZlsftoAPiur6GoDV0zKM4yYEWMyi/hMg2ju1hfycVS5FXUJXjpe6J6izddT5SlKoFlmdC2UgvNiCPZAjTxPaY+gUeZqyM/zhcLhpJ22hFuBzO4L5sQPOon0Nj/yD/wAd7/gjrn0w3/w4W3dcmt4Wf+7VrzJ89azK48sLlO5lmLzyvLKdZ3N2P9ByAGwDkKxqUr0tiQzMoyx8RPHCntSMFHdzY9wFz5V6QwGCWGJIkFlRQq+AFvWoJ0VaHGFDipltJILRqRtVDtv3M2zy8TUv0mzxcJhZJm3qOyPeY7FX1+F686vPXLSiqnHSrsp7pSzbrsxdQbrCoiHiLs35iR92tPojjRDj8NITYCVQT3MdUn0NauWUsxZjdmJJPMk3J9a4VcoWjpJ3K7uepKh/SplRmy5mUXMLCXyF1b8rE+VbLQnSEYzBxyX7YGpKOTgC58xZvOt46AgggEEWIO4jlXlK9OXsWPmR5kwOMaGVJUNmRgy+IN/SvRej2fR4zDrNGdhHaXijcVPePiLHjVOadaBSYORpI1LYYm6sNvV3+i3IDg3HxqP5Rns+FfXgkaMnfbcfFTcHzFX1IKtFOJNGTpuzLi6VMnikwLyuAJIQDG3HayjU7wb7udjVHVuM60txWLULPMXUG4WyqL87KBc+NYeV5TLiZRFChdzwG4d5O5V7zW6UHTjaTOTlqeCy+hKE9XiW4F41HiFYn4MPWrMNajRPR1cFhUhBuwuzt7znefDcB3AV90szcYbBTS3sQhC/absqPxEV59R654KYrTHJ54xbXkcjcXYj8RrpoKV6xEfVQk2G87B4nZXpzA4fq4kQbkRV9AB/SqB0Dyzr8xgS2xX6xvBO3+oA86vfO81XDYeSZ90ak25ncF8SbDzqHindqKKKOE2Vpp7Icdm8GDXaqEK1uBazufJAPMGrXRAAABYDYByqseiXK2lmnx0u1mZlU82Y6zsPgvmRVoUms7Wgugynnm7ilKUgYK6sThlkRkcXV1KsOYIsR6V20oAqXRLFNlWZyYOU/NSkBWO659h/Mdk9/hWv6VNFfk+I+UIPmpiSbblk3keDe0O/Wqb9JeiPyvD9ZGLzwglbb3XeU8eI79nGsPRDOY81wD4XEbZVUK3Nh9GYfWBtfvHfVsZ7VF7P/pO4/T9imqVsc/yKTCYhoZRtXceDKdzDuPwNxwrXVcndXRPsWp0K5oLT4cnbcSqOYICN6WT1qxM3yqPEwvDKLo4seBG24IPAg2I8K865JnEmFnSaM9pDuO5huKnuI2VfejWl8GNjBjYB7dqMntqfDiO8bP0rz+IpuMtaKaUk1pZW2Z9DmJWS0LxyRncWJVh4ixB8R6CpFop0TJA4lxTLK42qgHzYPM32ufEAdxqwq12b6QQYVC00qps2AntHuCjaT4CsOvUktJvw4rJsGYAEk2A2kmqN6R9MvlswSI/MRE6v123F/DgO654190z6SJcZeKMGKDiPpP8AbI3D6o8yahtU0KGnmluJqVL4QpSlViSQaG6WvgJ9cXaNrCVOY5j6w228SONXzleax4iJZYWDo24j9COBHEGvM1bTINJZ8HJrwPa/tKdqt9pf6ix76mrUNeVuNhU04Z6PZbixqL5p0aYGckmLq2O8xEp+Udn4Vq8g6XcPKAuIBgfntZD94C6+Y86muDzCOZdaKRJF5qwYfCoWp032KLxkRTDdEmAU3KyP3NIbfltUoy3KYcOmpDGka8lAF+88z41kSTKouxAHMm361HM36RcFhwbzCRvdi7Z9R2R5kVy854ywtGJJSapbpO0zGKlEEJvDEblhud91xzUbQOdyeVY2lvSXPjAY0HUwneoN2cfWbl9UbOd6h1WUKGl6pCalS+EKUrNyXKXxU6QxjtObX4AcWPcBc1W3bIgsroZyOyS4ph7XzcfgDdj5tYfdNdHSbnD4rFRZfh9p1xr8i53Ke5Vux8e6pRpHnMWU4BUjtrherhU8Tba55gX1jzJtxrTdFei7KGxs9zJLfq9bfqsbmQ97n4farz9WXVfwU2woL5JvkmUphsPHCnsotr8zvLHvJufOs6lKlbvkeKUpXAFKUoAVVenOj0mAxIzDB7F1ryKNyk7yQP3b7jyJ7xa1K4TQh1KsAysCCCLgg7CCOIplOeh3MyjqRCsbhMPnmBDoQkybr743ttRrb0PPwI3WqnMwy+SCVopVKOhswP6jmDvB41P87yWfJcT8qwt2w7GzKb2AJ/Zv3e6/Dd9qSY3L8JnmFEkZ1JkFg2zWjO/UccUP/ccarhPw8ryv8CJR1e5SdfVaxuNhG4jhWyz3RyfByak6FfdYbVbvVuPhv5itZViaauhGxljN5xuml/8Acf8AzrFZiTc7Sd5O/wBa+UosApSldAUpSgBSuSISQACSdwAuT4Ab67cRgJI7dZG6X3ayMt/xCuAdFckcg3BIPMbP0rjSgDk7lt5J8Tf9a40pQApSsnL8uknkWOJC7tuA/XuA5nYKAOrD4dndURSzMQFUC5JPACrk0YyCLJ8I+JxLDrWXtkbbcREnMk7+Z7hevmj2jOHyeA4nFOpltYtv1bj9nGN5Y8957hUbjixGfYvWa8WFjPko5Dg0pG87gPIGSc/E9Irdj4x0+5zyHLJc6xrYnEAjDxmwXgbbREvPmx7+8Wt1VAFhsA3V0Zfl6QRLFEoVEFlA/wBbSd5PEmsio6k9Txt0HRjYUpSlmxSlKAFKUoAUpSgDhNArqVYBlYWIIuCDwIO8VVmf6GYjLZji8vLGMbWj2sVG8gj95H8R8atalMhUcDMoqRDdHNNMLmcfUzKgkI7UT2Kt3oT7XO28fGtTn3Q3E92wshiPuPdk8m9pfPWrP0t6MIsQTLhyIJr32bEY77kD2G+sPQ1osu0+xmXuIMxid14Ps17cw3syjzvzPCnx70n8C32mvkieadH+OgvrQM496Ptj0XtDzAqPyIVNmBB5HYfQ16QyXSPD4tdaCVX5jcy+KnaPSsvE4GOQWkRHH1lDfqK0uKksSRnwU9meYqV6In0HwL78LD5IF/ltXR/4dZf/APyp6t/1Vv8AVx7Mz4LPP1SXR3o/xWLIIQxRnfJICBb6qna/ls7xV2ZfozhYNsUESHmEGt+I7fjWzrEuK/ijSo9zT6OaKQYKMLEg1rdqQjtt4nl3DYK2eKwiSIUkUOrCxVhcHyNdtYea5vFhojJM4RBxPHuA3se4VJdyfqPwkUDpjkgwmNlhX2AQUv7rAMB32va/dWlraaT52cXi5Z7WDnsjkoAUA99gL9961iqSbAXJ3Abz5V7Eb6Vche+D5SpTknRtjcRY9X1KH6UvZ9E9o+g8aneB0Fy/LkEuLkWRhuMlgt/qRC+sfHWNLlWjHG79DSptkC0W0AxGNIYDq4eMjDePqLvf9O+rEmxeByOHVQa8zDdcGR+9j9BPhyBNabN+kyfEv8ny2JrnZr6t2tzVdyD6zfCs7RfosAbr8c3XSk62oSWW/N2O2Q927xqecm81MLsNireX7mlyzIsXnUwxGKYx4cHsgbLj3Ywfi5+O4Wtl+XxwRrHEoRFFgo/1tPed9d6qALDYBur7Us6jljp2GxjYUpSlmxSlKAFKUoAUpSgBSlKAFKUoAVjY/Lo50KSosiHeGFx/2PfWTSgCt846IgG63AzNE42hWLWH2ZF7S+d6wF0uzXL9mLhM0Y+mRw/ix3H4herXpanqs3iSuL8Ptgg2V9L2Dkt1nWQn6y6y/iS/xAqUYHSLDTW6qeJ78A639L3rDzPQfBT7ZMOmsfpKNRvVLX86jOO6F8M22OaVO5tVx+gPxo/afdfkOdepYdY2KMv7sR/fJH6Cq1PRPi4/2GNsOH7RP5WNff8AYfOBsGO2fx5f6rR4cOkkGp9iXYvB5lJsXEYWEc1id29Xa3wqPYronknfXxOOklb7G7uGsxCjwFYX+xOcnfjv+fL/ANNcf/CzHSftsds+1K/wYrTFaO0kvgw89GbIdH2VYbbPLe2/rZgv5U1aHTvKsECMNGGNv3UdvWR7XHrXVguhWAG8s8j/AGQqfrrGpJlnR7gYLFYFYj6Ul3Pj27geQrkpw6ts6lLokiFvp/mOOOrgsOUU7NYDWI8ZHARfSsjLOieWZ+tzDEMzHeqsWbwMjbvBR51ZqIAAAAANwHCuVY8a2IKxrRfzZMHKckhwyakEaxrxtvPeWO1j3k1nUpSW77jBSlK4ApSlAClKUAKUpQApSlAClKUAKUpQApSlAClKUAKUpQApSlAClKUAKUpQApSlAClKUAKUpQApSlAClKUAKUpQB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67544" y="1268760"/>
            <a:ext cx="3410486" cy="61206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u="sng" spc="-150" dirty="0" smtClean="0">
                <a:latin typeface="Rix고딕 B" pitchFamily="18" charset="-127"/>
                <a:ea typeface="Rix고딕 B" pitchFamily="18" charset="-127"/>
              </a:rPr>
              <a:t>GE Data Visualization</a:t>
            </a:r>
            <a:r>
              <a:rPr lang="en-US" altLang="ko-KR" sz="2400" b="1" spc="-150" dirty="0" smtClean="0">
                <a:latin typeface="Rix고딕 B" pitchFamily="18" charset="-127"/>
                <a:ea typeface="Rix고딕 B" pitchFamily="18" charset="-127"/>
              </a:rPr>
              <a:t> </a:t>
            </a:r>
            <a:endParaRPr lang="ko-KR" altLang="en-US" sz="2400" b="1" u="sng" spc="-150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075" y="2204864"/>
            <a:ext cx="82753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GE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사업 관련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Big Data(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실시간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비정형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&amp;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정형 데이터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수집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분석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Visualization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자료로 제공 </a:t>
            </a:r>
            <a:endParaRPr lang="en-US" altLang="ko-KR" sz="2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→ </a:t>
            </a:r>
            <a:r>
              <a:rPr lang="en-US" altLang="ko-KR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GE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소비자 신뢰도 상승</a:t>
            </a:r>
            <a:endParaRPr lang="en-US" altLang="ko-KR" sz="2000" b="1" u="sng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특히 자사 제품관련 실시간 모션 그래픽 제공 </a:t>
            </a:r>
            <a:endParaRPr lang="en-US" altLang="ko-KR" sz="2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→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간접적 브랜드 마케팅 효과</a:t>
            </a:r>
            <a:endParaRPr lang="en-US" altLang="ko-KR" sz="2000" b="1" u="sng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bg1"/>
              </a:solidFill>
              <a:latin typeface="Rix고딕 M"/>
              <a:ea typeface="Rix고딕 M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  <a:latin typeface="Rix고딕 M"/>
                <a:ea typeface="Rix고딕 M"/>
              </a:rPr>
              <a:t>GE</a:t>
            </a: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와 연계된 수많은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/>
                <a:ea typeface="Rix고딕 M"/>
              </a:rPr>
              <a:t>Data</a:t>
            </a: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를</a:t>
            </a:r>
            <a:r>
              <a:rPr lang="en-US" altLang="ko-KR" sz="2000" dirty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시각화하여 제공 </a:t>
            </a:r>
            <a:endParaRPr lang="en-US" altLang="ko-KR" sz="2000" dirty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Rix고딕 M"/>
                <a:ea typeface="Rix고딕 M"/>
              </a:rPr>
              <a:t>    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→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효율적인 정보전달</a:t>
            </a:r>
            <a:r>
              <a:rPr lang="en-US" altLang="ko-KR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/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소비자의 브랜드 인식 제고 </a:t>
            </a:r>
            <a:endParaRPr lang="ko-KR" altLang="en-US" sz="2000" b="1" u="sng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GE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Show’-    </a:t>
            </a:r>
            <a:r>
              <a:rPr lang="en-US" altLang="ko-KR" sz="2500" b="1" u="sng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GE Data Visualization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95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784" y="1124744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ko-KR" sz="2400" b="1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Trulia</a:t>
            </a:r>
            <a:endParaRPr lang="en-US" altLang="ko-KR" sz="2400" b="1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42974"/>
              </p:ext>
            </p:extLst>
          </p:nvPr>
        </p:nvGraphicFramePr>
        <p:xfrm>
          <a:off x="3275856" y="1556792"/>
          <a:ext cx="5256584" cy="421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8192"/>
                <a:gridCol w="35283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 smtClean="0">
                          <a:solidFill>
                            <a:schemeClr val="bg1"/>
                          </a:solidFill>
                        </a:rPr>
                        <a:t>Service</a:t>
                      </a:r>
                      <a:endParaRPr lang="ko-KR" altLang="en-US" spc="-1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pc="-15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온라인 부동산 서비스</a:t>
                      </a:r>
                      <a:endParaRPr lang="ko-KR" altLang="en-US" spc="-150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Website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 smtClean="0">
                          <a:solidFill>
                            <a:schemeClr val="bg1"/>
                          </a:solidFill>
                        </a:rPr>
                        <a:t>www.trulia.com</a:t>
                      </a:r>
                      <a:endParaRPr lang="en-US" altLang="ko-KR" spc="-15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Big Data </a:t>
                      </a: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분석</a:t>
                      </a:r>
                      <a:endParaRPr lang="en-US" altLang="ko-KR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 err="1" smtClean="0">
                          <a:solidFill>
                            <a:schemeClr val="bg1"/>
                          </a:solidFill>
                        </a:rPr>
                        <a:t>Trulia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</a:rPr>
                        <a:t>Price Monitor</a:t>
                      </a:r>
                    </a:p>
                    <a:p>
                      <a:pPr latinLnBrk="1"/>
                      <a:r>
                        <a:rPr lang="en-US" altLang="ko-KR" spc="-150" baseline="0" dirty="0" err="1" smtClean="0">
                          <a:solidFill>
                            <a:schemeClr val="bg1"/>
                          </a:solidFill>
                        </a:rPr>
                        <a:t>Trulia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</a:rPr>
                        <a:t>Rent Monitor</a:t>
                      </a:r>
                      <a:endParaRPr lang="en-US" altLang="ko-KR" spc="-15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en-US" altLang="ko-KR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Trulia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Trends</a:t>
                      </a: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: </a:t>
                      </a:r>
                      <a:r>
                        <a:rPr lang="en-US" altLang="ko-KR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Trulia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에서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Lifestyle </a:t>
                      </a:r>
                      <a:r>
                        <a:rPr lang="ko-KR" altLang="en-US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트렌드</a:t>
                      </a: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및 </a:t>
                      </a:r>
                      <a:r>
                        <a:rPr lang="en-US" altLang="ko-KR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Trulia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자체 </a:t>
                      </a:r>
                      <a:endParaRPr lang="en-US" altLang="ko-KR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  </a:t>
                      </a:r>
                      <a:r>
                        <a:rPr lang="ko-KR" altLang="en-US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빅데이터</a:t>
                      </a: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분석 결과에 대한 </a:t>
                      </a:r>
                      <a:r>
                        <a:rPr lang="ko-KR" altLang="en-US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비주얼라이제이션</a:t>
                      </a: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endParaRPr lang="en-US" altLang="ko-KR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  </a:t>
                      </a: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리포트 </a:t>
                      </a:r>
                      <a:r>
                        <a:rPr lang="ko-KR" altLang="en-US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블로그</a:t>
                      </a:r>
                      <a:endParaRPr lang="en-US" altLang="ko-KR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 http://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trends.truliablog.com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/</a:t>
                      </a:r>
                    </a:p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en-US" altLang="ko-KR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Trulia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en-US" altLang="ko-KR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Dataviz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</a:t>
                      </a: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: </a:t>
                      </a: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분기별 부동산 시장 가격 데이터를 수집하여  </a:t>
                      </a:r>
                      <a:endParaRPr lang="en-US" altLang="ko-KR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  </a:t>
                      </a:r>
                      <a:r>
                        <a:rPr lang="en-US" altLang="ko-KR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Trulia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Price Monitor </a:t>
                      </a: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결과를 </a:t>
                      </a:r>
                      <a:r>
                        <a:rPr lang="ko-KR" altLang="en-US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인터랙티브</a:t>
                      </a: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endParaRPr lang="en-US" altLang="ko-KR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  </a:t>
                      </a:r>
                      <a:r>
                        <a:rPr lang="ko-KR" altLang="en-US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인포그래픽으로</a:t>
                      </a: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제공</a:t>
                      </a:r>
                      <a:endParaRPr lang="en-US" altLang="ko-KR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http://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explore.trulia.com/datavis/priceredux/Q1-2011</a:t>
                      </a: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/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043608" y="5841268"/>
            <a:ext cx="6912768" cy="61206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2000" b="1" dirty="0" err="1" smtClean="0">
                <a:solidFill>
                  <a:schemeClr val="accent4">
                    <a:lumMod val="50000"/>
                  </a:schemeClr>
                </a:solidFill>
                <a:latin typeface="Rix고딕 M" pitchFamily="18" charset="-127"/>
                <a:ea typeface="Rix고딕 M" pitchFamily="18" charset="-127"/>
              </a:rPr>
              <a:t>Trulia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Rix고딕 M" pitchFamily="18" charset="-127"/>
                <a:ea typeface="Rix고딕 M" pitchFamily="18" charset="-127"/>
              </a:rPr>
              <a:t>의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Rix고딕 M" pitchFamily="18" charset="-127"/>
                <a:ea typeface="Rix고딕 M" pitchFamily="18" charset="-127"/>
              </a:rPr>
              <a:t>‘How to Show’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Rix고딕 M" pitchFamily="18" charset="-127"/>
                <a:ea typeface="Rix고딕 M" pitchFamily="18" charset="-127"/>
              </a:rPr>
              <a:t>-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Rix고딕 M" pitchFamily="18" charset="-127"/>
                <a:ea typeface="Rix고딕 M" pitchFamily="18" charset="-127"/>
              </a:rPr>
              <a:t>  </a:t>
            </a:r>
            <a:r>
              <a:rPr lang="en-US" altLang="ko-KR" sz="2000" b="1" u="sng" dirty="0" err="1" smtClean="0">
                <a:solidFill>
                  <a:schemeClr val="accent4">
                    <a:lumMod val="50000"/>
                  </a:schemeClr>
                </a:solidFill>
                <a:latin typeface="Rix고딕 M" pitchFamily="18" charset="-127"/>
                <a:ea typeface="Rix고딕 M" pitchFamily="18" charset="-127"/>
              </a:rPr>
              <a:t>Trulia</a:t>
            </a:r>
            <a:r>
              <a:rPr lang="en-US" altLang="ko-KR" sz="2000" b="1" u="sng" dirty="0" smtClean="0">
                <a:solidFill>
                  <a:schemeClr val="accent4">
                    <a:lumMod val="50000"/>
                  </a:schemeClr>
                </a:solidFill>
                <a:latin typeface="Rix고딕 M" pitchFamily="18" charset="-127"/>
                <a:ea typeface="Rix고딕 M" pitchFamily="18" charset="-127"/>
              </a:rPr>
              <a:t> Trends/</a:t>
            </a:r>
            <a:r>
              <a:rPr lang="en-US" altLang="ko-KR" sz="2000" b="1" u="sng" dirty="0" err="1" smtClean="0">
                <a:solidFill>
                  <a:schemeClr val="accent4">
                    <a:lumMod val="50000"/>
                  </a:schemeClr>
                </a:solidFill>
                <a:latin typeface="Rix고딕 M" pitchFamily="18" charset="-127"/>
                <a:ea typeface="Rix고딕 M" pitchFamily="18" charset="-127"/>
              </a:rPr>
              <a:t>Trulia</a:t>
            </a:r>
            <a:r>
              <a:rPr lang="en-US" altLang="ko-KR" sz="2000" b="1" u="sng" dirty="0" smtClean="0">
                <a:solidFill>
                  <a:schemeClr val="accent4">
                    <a:lumMod val="50000"/>
                  </a:schemeClr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2000" b="1" u="sng" dirty="0" err="1" smtClean="0">
                <a:solidFill>
                  <a:schemeClr val="accent4">
                    <a:lumMod val="50000"/>
                  </a:schemeClr>
                </a:solidFill>
                <a:latin typeface="Rix고딕 M" pitchFamily="18" charset="-127"/>
                <a:ea typeface="Rix고딕 M" pitchFamily="18" charset="-127"/>
              </a:rPr>
              <a:t>Dataviz</a:t>
            </a:r>
            <a:endParaRPr lang="ko-KR" altLang="en-US" sz="2000" b="1" u="sng" dirty="0">
              <a:solidFill>
                <a:schemeClr val="accent4">
                  <a:lumMod val="50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" name="AutoShape 2" descr="data:image/jpeg;base64,/9j/4AAQSkZJRgABAQAAAQABAAD/2wCEAAkGBhQSEBUUExQVFRUWFhgXFhgYGBocHBkcHRUWGCIXHBgXHCYgGBkkGx0XHzAhIycpLCwsGB8xNTAqNSYrLCkBCQoKDgwOGg8PGiwkHyUsLC8sLCwqLCwsMCksLCwsLCwsLCwsLCwsLCwsLCwsLCwsLCwsKSwsLCwsLCwsLCwsLv/AABEIAOEA4QMBIgACEQEDEQH/xAAcAAEAAgIDAQAAAAAAAAAAAAAABgcEBQIDCAH/xABLEAACAQICBgcDCQYDBgYDAAABAgMAEQQFBhIhMUFRBxMiYXGBkTJSoRQjQmJygpKisTNDc7LBwhXR8BZTY6PS4Rckg5Oz4iU0VP/EABkBAAMBAQEAAAAAAAAAAAAAAAADBAIBBf/EAC4RAAIBAwIEBQMEAwAAAAAAAAABAgMRIRIxBCJBURMyYXGBQpGhFCNSsTND0f/aAAwDAQACEQMRAD8AvGlKUAKUpQApSlAClK4vIFBJIAG0k7AO8mgDlSoPpB0s4WC6w3xDj3TZB4ud/wB0Go0M3znMv2KtDEeK/Nrb+I3bb7vpTo0ZNXeF6i3UWyyWlj82hgF5ZY4x9dgP1O2o3jelTAR7pGkP/DRj8WsD61HcB0Mljr4rEkniEFz5ySb/AMNZ7aO5JhP2rxsw368pdvwKf7a0oU+7fsc1S9jpxXTZAPYw8p+0yL+mtWIem4ndhNn8X/JK2H+2+Tw7IolP2MOB8XC3rc4DSrrQOpy/FFTuLJHGPG7uL+VbtFfR92cu39RFh02njhBb+L/9KyMN02xH28PIPsurfrq1PcKxcDXg1O5ih/lJFfMRkOHk9uCFvtRof1FY1U/4/k7aff8ABHMH0s4F/aaSP7aH9U1qkeXZ9h8R+xmjk7lYE+m8Vpsb0aYCT9wEPONmX4A2+FRrMuhZfaw+IZSNwkAP50sR6Gi1KWzaO3mvUs2lVCTnWW7TrTxL/wCsth/zFHoK3uQ9MEEllxKmBt2sO0nqO0vmD41x0ZWvHPsCqLZ4LBpXVhsSkih0ZXU7QykEHwI3120gYKUpQApSlAClKUAKUpQApSlAClKUAKUJqtNMOklnf5Ll93djqmRRc392McT9bcOHOtwg5uyMyko7kk0s0/w+BBUnrJrbI1O0d7n6A+PdUEjwWZZ0daQ9Vhr7L3WO31U3ynvOzvFbnRvo4iwynFZiysw7ZVmuicbuT+0a/lfnvrX6VdLbG8WCGoo2daRtP2FPsjvO3uFUwVsU1d9xUn1l9jeQ6P5ZlKh52V5d4Mnacn6kY3beNvOtHnfTM5uuFiCDg8m1vEIDYeZNVxPiGdi7sWZjcsxJJ8SdprrqhUFvPLFOo9lg2eaaS4nE/tp5HHu3sv4FsvwrBweFaSRI0F2dgqjmSbD411VsdHMwWDFwSt7KSKzeF9p9LmnWssGN3kuzRPQKDBIp1RJNbtSMLm/JAfYHht51J64QyhlDKQVIBBG4g7QQeVccTiljRndgqqLsxNgBzJNePKTk7suSSWDtr4TVS6TdL8jMUwYCINnWsLse9VOxR43PhUDzDOZ5zeaWST7TEj03DyFUQ4WT3wKlWS2PR5zGIbOsT8S/512xzK3skHwIP6V5etX1Tbdspn6T1M+N6HqOo9pBoJhcZcvHqyH94llbz4N94GqOwekeKi/Z4iZe4SNb0JtUlyzpcxkf7Tq5h9ZdVvxJYeoNZ/TTjmLO+LF7ozMVozmGUMZcK5lh3tqi4t/xIv7l9RUu0R6TIcXaOS0Mx2AE9lz9Rjx+qdvK9ccj6V8JPZZL4dz7+1PJxsH3gK69LejWHFgzYcrHKdtx+zk8QNxPvDzBrknfFVWfc6lbMH8E5pVUaM6fT4KX5JmIay7A7bWQcLn95HyYXPjwtSKZWUMpDKQCCDcEHiCN4pE6bg8jIyUjnSlKWaFKUoAUpSgBSlKAFCaVWnSRpe7v8gwl2dyFlK79v7od5+keA2c63CDm7IzKWlXMTTLTKXHTfIcBdlY6ruv7zmAeEQ4tx8N+8y3KcJkmG62Zg0zCxa3aY7+rjU7l7/M933KstgyTBGWYhpmADEb2beIkv9Ec+4k8hU+kOkMuMmMsp27lUeyi+6v+fGq4x18sfL/YlvTl7mXpVpjNjpLyHVjB7EQPZXvPvN3nytWhpSrElFWQhu+4pSlaOClKUAbjKdL8Xhl1IZ3VPd2Mo8AwNvKunNtI8Tiv28zyAbQCbKPBRYX77VraVnSr3sdu9hSlK0cFKUoAUpSgBW+0a0zxGCb5t9aO+2JtqHw9094871oaVlpSVmdTtsXbfB57hvcmQd2vET/PGfQ9xGyLaP6QT5PiThcWCYCbgi5Cgn9pHzQ8V8eNwYPlObSYaZZYW1XX0I4qRxU8quCKTD57gSDZJk82ie28e9G3xHIjZJOHh4eY/wBDk9WVuTWCZXUMpDKwBUjaCDtBB5VzqptBtJJMvxJwGM7Ka1kJOxGJ2WP+7fffgTfiatmpKkHB2HxlqQpSlLNClKUAKUrjJIFBJNgBck8AONAEa0/0sGBwxKkddJdYhyNtrnuUfEitJ0XaI9UnyyfbLKCU1t6odpck/Sfffl4mtDgIjnWbNIwPyaG2zhqAnVXxc3Y91+QqX9J+e/JsCUU2eY9WtuC27R/Ds+8Kq06Uqa3e4m9+Z7IrHT3Sk43FEqfmY7rEOBHF/Fjt8AKjVKV6EYqKsiZu7uKUpWjgpSt9ofolJj59RbrGtjI9vZHIc2PAefCstqKuzqV8I1+UZJNipNSCNnbjbco5sx2KPGp5gOhWUi82IRDyRC35iV/SrMybJYsLEIoUCqPVj7zHie+sbM9LcJh3CSzorkgat7kX94LfVHebVDLiJydoFCpRS5ir896IZ4Y2eGRZwouV1Sr2HIXIY91wfGoFXqSvP/SHlawZjMqCysRIBy1xcjw1tam8PWc3aRipBRyiN0pSqxIqQaM6EYnHbY1Cxg2Mj7F8BxY+HmRXfoDoicdiLNcQx2aQjjyQHmdvgAe6r5w+HWNAiKFVQAoAsABwAqWtX0YW46nT1ZZW8HQnHbt4lyfqooHxJqL6Y9HEuCXrUbrYdl2tZk+0vK/EedquDG6UYWGVYZJ41kYgBSdtzuvb2b99q2M8KupVgGVgQwO4gixB7rVMq9SLuxrpxex5epWy0jyv5Ni5oRujchb+7vHnqkVra9JO6uSbCtno9n8mDxCzRHaNjLwdeKn/AFsNjWspQ0mrME7Fy6X5JHmuBTFYbbKqkrzYfSib6wN7d/jXd0XaX/KYeolN5oQLE73TcD9obAfI8ahnRdpX8mxHUSH5qYgC+5ZNwPcG2Kfu8qz9OMufLcxjxsA7EjFiOGt9ND3Otz463KoXD/W/goUvrXyW7SsbLsek8SSxm6OoZT3EfrwrJqIoFKUoAVB+lnSDqMH1Smzzkr4ILFj53C/eNTiqkzMf4jn6xb4oDqkcLR9pvWQ6vpTqKTld7LIuo8WXUmnR5o78kwSBhaST5yTmCRsX7q2Hjeq76Xs16zHCIHswoB95u2fhqDyq66826R43rsZPJ70rkeGsQPgBTuH55uTMVcRSRraUpXoExziiLMFUEsxAUDeSTYAd96mOkvR8MFgEmkkJnaRVKC2oAQxtfexFt+7u410dFuBEmZx3FxGryeYGqPQsD5VMumpT8lgPATG//ttU06j8RQQ2MVpbKjiiLMFUXZiAAOJJsB616J0U0fXBYVIVtrAXkb3nO8/0HcBVQ9FuV9dmKEi6xK0p8RZV/MwPlV4YzFLFG8jbFRSzeABJ+FJ4qd2oo3RWLkE6TNO2ww+TYdrTMLu43xqdwHJzvvwG3iLVNl+CfETpGty8jheZuTtJ+JJ7qZlmDTzPK+1pGLHzO7wAsPKrZ6MtBDhx8pnW0rC0aHfGp4nk5+A2cTTeWhD1MZqSLAAtVC9JeOEuZzW2hNWPzVRf8xI8quHS7SNcFhXlNi3sxr7zncPAbz3A153lnLMWY3ZiSSd5JNyfWlcLDLkbrS6HGlKE1eTl69FeWiLLY24ys0h8zqj8qis7TrSI4PBPIv7RiEj+019vkAW8q2GjuG6vB4dPdhjHog/rVddNmN7eHi5K8h8yFH6NXlxXiVc9yxvTArdInmkCi7ySNYcSzMbbTxJJr0zhYisaqTchQCeZAAvVadFWhJUjGTLY2+YU77EW6wjvGwdxJ5VKekDSoYLCnVPz0gKRDkbbX8FBv42HGmV5eJJQiYprStTKe02xwmzHEuNo6wqDz1QEv+WtHSlXJWVidu7uKUpWjgq6cqmGcZO0bkGZRqEnhIour/e2E+LCqWqbdE2edTjeqJ7E41fvi5U/zL94UivG8brdDKbs7dySdD+dnVlwcmxoyXQHeBrWdfJ9v3jVlVUWk6/4dnkeIGyOUh25WbsSD+/xIq3RUNZZUl1KKbxbsKUpSBhiZtjxBBLKd0aM/opNqrzoZy8t8oxLbWZhGD+dj5kr6Vv+lTG9Xlkg4yMkfqwY/BSPOu/o0wPV5ZDs2uGkP3mJH5dWnrFJvuxbzNEjxUuqjN7qk+gJrzBe9el86/8A1pv4Un8jV5nXcKo4TZi63Q+0pSrSclvRbmAizKMMbCRWj8yAR6lQPOrQ6RcjbFYB1QXdCJEHMre4HeVLW77VQkchVgykggggjeCDcEd96vnQfTePHRBWIXEKO2m7W+uvNTy4ehMXERakqiH0mmtLIp0JYbtYl+No1H5yf0FTPT5ZGy+ZIlZ5JAsaqouTrOoP5dbbW2weVRRPI8aKjSkM5UW1iL7SN19p28ay6lnU1T1joxtGxAdBujNcMVmxNnm3qu9Yzz+s/fuHDnU3x2OSGNpJGCoguxPAf591Y+cZ5DhYzJO4ReHNjyUb2PhVJ6badyY99UXSBTdU4k++9t57tw799MjCdaV2Zco01ZEhwWHfPca0kmsmEh2Kt9pvt1b+81rsRuFgOBqy8NkOHjTUSGIIBa2otvPZt86wNBslGFwEMdrMV13+020+mxfu1nZ7nkWEhaWVrKNw4seCqOJP/fdWKknKWmO3Q7FWV2Ul0j5RHhswdIgFRlV9UblLXuAOAuL276jDDZWfnmbvisRJO/tO17cANwUdwAArZ6MaCYjHbUGpFxlYbPuje58NnMivST0RWpkr5ngvzBi0afZX9BWgzXQqPFY5MRPZkjjVVj4MwZmu/NRcbOPHkZDh4tVFW99UAX52Fqi2nenP+HhVWIu8gJRjsQWIBvbaSLg22b99eXDU5WjuWStbJtdJdJ4cDD1kp2nYiD2nPIDgOZ3CqF0gz+XGTtNKdp2Ko3IvBR3fqbmurNs3lxUplmcu59APdUblHcKw69CjRVPPUlnPUfKUpVAsUpSgBXbhcS0brIuxkYMvipBHxFd2AymackQxSSW36ilreNhsrrxmBkhbVlR425OpU+NjXLrY6Wx0p4dcTlsOKT6JR/uSKAfjqelSjQfM/lGXwOd+oEb7Sdg+tr+dRnRr/wA3o88R2lI5Yx4rdl9Ox6U6F8drYSWP3JdYeDqP6q3rXnSX7bXZlKfMn3RYdKUqUcVv02Yq2HgTnIzfhQj+6p3kmG6vDQp7sUa+iAVXXTWe1hBw+d/WOrIbEBHjT3g1vugH9KfL/HH5FrzP4O+aIMpU7mBB8CLV5kxeFMUjxt7SMyHxUkf0r09VK9LOjphxfXqPm59pPASAbR5gBu/tcqZwsrSa7mKyurkFpSleiTCuyGdkYMjFWU3DKSCDzBG6uulcAurot0slxccqTuHkiKkGwBKkEbbbyCDt7632mTYoYRmwZtKpBtqhiy7bhQdmtxHhbjVI6JaSNgcUswGstisi+8ptceIIBHeKvvJ89hxUYeGRXHEA7V7mXep8a86tDRPUlgqpy1RseepzicVN2+tmmOyxDM3hb6I7tgFWRoN0W9Wyz4wAsNqQ7wp5udxP1dw434WUxAuTYcz/AJmo2dPsO2LiwsJ653YqWX2EsrMe19I7Nw9a7KvOatFWBU1F3bNjpNny4PDPOyltWwCg2uSQALncLnfVIZhmOLzXEjstI30I09lB57AObGru0m0fXGwdS7lFLqzFd5Cm9hfYL89tduV5PBg4tWJFjQC7Hnb6TMdp8SaxTqRpq9snZxcn6EM0U6JY4rSYsiV94jH7NfH3z6DuNTPNs7gwcWtM6xqNijibfRVRtPgKhWlXS5HHePBgSPuMh9gfZG9z6DxrQ6JaITZpL8qxjuYr7ye1JY+yvuRjmPAcxtwlLnqOyOKSXLAnmh+mvy95tWF0jS2ox262+4JGwNu7IJ2GttnmjsGMQJOmuFbWG0gg7t6kGxHCszCYRIkVI1CIosqqLADwrT4/TrBQzGKSdVdfaFmIB5FgCAe6kbyvBDNlzHGDQHAJuwsR+0C385NcsRoJgHFjhYR9ldU+qWNBp1gSL/Kofxf031qc46V8HEp6pjO/AICFv3uwAA8LnurSVVvqZbguxVmm2RphMbJDGSUAVlvtI1lB1SeNufK1aKszNs0fEzvNIbu7XPIcAB3AAAeFYdepFNJXJHvgVkZfhDLNHGDYyOqX5azAX+NY9duFxJjkR19pGVh4qQR+ldZw9K5ZlkeHiWKJQqKLAD9TzJ3k1g6U6NR43DtE4GtYmN+KNbYR3cxxFZmT5qmJgSaM3V1uO7mp7wbg+FZleNdp36l9k0V10PhlixUDizRzDWHIldUj1Q1reh5+rxeLh5KPySMn91TDJ8D1Wa42wssscEvn84h+Kk+dRDo/XVzzGL/H/wDnU1VfUp+qTE2tp+S1qUpUY8q3pqHbwh/ifrHUv0kxvV4jAN9FsQYz9+F1H5rVF+m3D3gw78pHX8SX/trJ6SJC+UwTKbFXgkB5XQgH1IqtK8YL3Ql4cvgsKsLOMojxMLQyrrIw8weDA8GB2g1iaK6QrjMKkqka1rSL7rgbR/UdxFbcmpsxY3DR5nzXLmgnkhb2o3KE87Hf4EWPnWJW60yzBZ8fiJEN0aSykcQoC3HcbXrS17EW2lche4pSlaOCuUcpU3UlSOINj6itlkGjc+Mk1IEvb2mOxUHNm4eG88quDRfozw+Fs7gTze8w7Kn6qbh4m58KTUrRhubjByK4ynRPMceou0vVHc88j6viqsSW8hbvqwtFOjCLByJM0jSSre2wKgupU2XaTsJ3nyqZySBQSSAALknYAOZJrRZZpth8Tijh4CZCqM7OPY2FRYH6R27xs2b6hlVnNO2xQoRjuZ+f5uMLhpJypYRrfVBsTtAtc7tpqi9J9N8RjjaRtWO+yJLhfPi57z5AVb/SO1srxP2VHrIgqgKfwsE1q6i6zd7Eh0I0XOOxQQ3ESdqUj3b+yDzY7PU8Kv8Aw8CoqogCqoAUDYABsAA5VF+jPIfk2AQkfOTfOvzsR2V8lt5k1vs7zVcNh5Jn3RqWtzO4L4k2HnSK83OdkMpx0xuRTpJ05+SJ1EJ+fcXJH7tT9L7R4ct/K9KsxJudpO0k8e+sjMce88zyyHWeRix8TwHcNgA5AVauhXRbGiLLjF15CAREfZTuYfSbnfYO/fVa00IZEu9RlTQYZ39hGf7Klv0Fcp8DIgu8ciDmyMo9WAr01DAqKFVQoG4AAAeQr68YYEEAg7wdoPlSf1fob8H1PLtKuvSrosgxCl8OBBLvsNkbdxUez4r6Gqcx+AkgkaKVSjobMD/raDvB41VTqxqbCpQcdzHpSlNME26LtJ2w+KELH5qc6tuCvuVhyueyfEcqu6vLqSFSCpsQQQeRG0H1r0vlGOE2HilH7yNH/EoNefxULNSKaMsWPgwlsQZOcYQ+Tkj+Y1W2gTa2e4w/x/8A51q1aqjokHWY7Fzcwf8AmSlv7aXT8kn6GpeZFr0pSpxpDelnB6+Wsw/duj/m1D/NWuhHyrRq28pAR5wvf9EFTTPsu6/CzQ/7yNlHiVNj62qCdDuND4fEYZ/otrWPJ11SPIr8aog/279ncVJc3uitcmz+fCPrwSFCdh3EN4qdhraZv0hY3ERmN5bIRZgihdYciRtt3XtWlzXLzBPJCd8bsnobA+YsfOsWvR0xebE12sClKVsyKkWhmh0mPmsLrEpHWPy+qvNz8N55HU5PlT4meOGP2naw5Abyx7gLnyr0TkeSx4WBIYhZVG/ix4seZJqavV0Ky3G04ank55TlEWGiWKFAiLwHE8yd5J5msDSfS+DApeVruR2I19pv8l7zs8d1a3TvTpcCmolnxDi6rwUe+3dyHG3jVIY7HyTSNJK5d2Nyx3/9h3DYKmpUHPmlsNnU04RudKNN8RjmIdtSK+yJT2fve+e8+QFSToWwl8VPJwWIL5s4P9lV1V09EGVdXgTKRtmckfZXsD46586prWhTshVO8pXZldLOJ1csce+8a/nDf21TWSZf1+Jhh/3kiKfAsL/C9WX01460WHh952kP3V1R/MfSoV0cqDmmGv7zHz6t6zR5aTfudqZnYv8AVbCw3DdVfdM+PK4SKIfvJbnwRb2/EVPlVhVWnTZH81hjydx6qp/p8Kkof5EOqeVkN6OMrE+YxBhdUvKR9gbPzFav2qL6KcYI8zQH94kkfnYP/ZV6Uzir6zNHykA006URhZDBh0WSRdjs19VT7thYs3PaAO/bbV5H0zEuFxUShDs1479nvKEm48DfuNQnTTK3gx86vftSNIp95XYsD8beINaSqY0KbiKdSVz1FFKGUMpBUgEEbQQdoIPEVAelvRoS4f5Uo+ch9v60ZPH7JN/AtXf0RZuZcCY2NzA5QfZI1h6doeVTHH4QSxPG250ZT4EEVDmlU9ijzxPMdK+spBsd42HxFfK9YiFehdAj/wDjcL/CX+teeq9FaGQ6uX4Uf8CM+qhv61JxflQ+juZOkWN6nCTyXtqROR46pt8bVCehTBauHnk9+QIPuJf9WrYdLmZ9Xl/V32zOq+Q7ZPwA862nR7lvUZdApFiy9Y3i5LfoQPKplik/Vjd5+xI6UpSBgqp4D/h2kJB2RYg7OVpTcekot4VbFV/0v5EZMMmJT2oD2iN+oxG37rWPmadRfNpfXAuosX7EZ6YMl6vFrOB2ZlsftoAPiur6GoDV0zKM4yYEWMyi/hMg2ju1hfycVS5FXUJXjpe6J6izddT5SlKoFlmdC2UgvNiCPZAjTxPaY+gUeZqyM/zhcLhpJ22hFuBzO4L5sQPOon0Nj/yD/wAd7/gjrn0w3/w4W3dcmt4Wf+7VrzJ89azK48sLlO5lmLzyvLKdZ3N2P9ByAGwDkKxqUr0tiQzMoyx8RPHCntSMFHdzY9wFz5V6QwGCWGJIkFlRQq+AFvWoJ0VaHGFDipltJILRqRtVDtv3M2zy8TUv0mzxcJhZJm3qOyPeY7FX1+F686vPXLSiqnHSrsp7pSzbrsxdQbrCoiHiLs35iR92tPojjRDj8NITYCVQT3MdUn0NauWUsxZjdmJJPMk3J9a4VcoWjpJ3K7uepKh/SplRmy5mUXMLCXyF1b8rE+VbLQnSEYzBxyX7YGpKOTgC58xZvOt46AgggEEWIO4jlXlK9OXsWPmR5kwOMaGVJUNmRgy+IN/SvRej2fR4zDrNGdhHaXijcVPePiLHjVOadaBSYORpI1LYYm6sNvV3+i3IDg3HxqP5Rns+FfXgkaMnfbcfFTcHzFX1IKtFOJNGTpuzLi6VMnikwLyuAJIQDG3HayjU7wb7udjVHVuM60txWLULPMXUG4WyqL87KBc+NYeV5TLiZRFChdzwG4d5O5V7zW6UHTjaTOTlqeCy+hKE9XiW4F41HiFYn4MPWrMNajRPR1cFhUhBuwuzt7znefDcB3AV90szcYbBTS3sQhC/absqPxEV59R654KYrTHJ54xbXkcjcXYj8RrpoKV6xEfVQk2G87B4nZXpzA4fq4kQbkRV9AB/SqB0Dyzr8xgS2xX6xvBO3+oA86vfO81XDYeSZ90ak25ncF8SbDzqHindqKKKOE2Vpp7Icdm8GDXaqEK1uBazufJAPMGrXRAAABYDYByqseiXK2lmnx0u1mZlU82Y6zsPgvmRVoUms7Wgugynnm7ilKUgYK6sThlkRkcXV1KsOYIsR6V20oAqXRLFNlWZyYOU/NSkBWO659h/Mdk9/hWv6VNFfk+I+UIPmpiSbblk3keDe0O/Wqb9JeiPyvD9ZGLzwglbb3XeU8eI79nGsPRDOY81wD4XEbZVUK3Nh9GYfWBtfvHfVsZ7VF7P/pO4/T9imqVsc/yKTCYhoZRtXceDKdzDuPwNxwrXVcndXRPsWp0K5oLT4cnbcSqOYICN6WT1qxM3yqPEwvDKLo4seBG24IPAg2I8K865JnEmFnSaM9pDuO5huKnuI2VfejWl8GNjBjYB7dqMntqfDiO8bP0rz+IpuMtaKaUk1pZW2Z9DmJWS0LxyRncWJVh4ixB8R6CpFop0TJA4lxTLK42qgHzYPM32ufEAdxqwq12b6QQYVC00qps2AntHuCjaT4CsOvUktJvw4rJsGYAEk2A2kmqN6R9MvlswSI/MRE6v123F/DgO654190z6SJcZeKMGKDiPpP8AbI3D6o8yahtU0KGnmluJqVL4QpSlViSQaG6WvgJ9cXaNrCVOY5j6w228SONXzleax4iJZYWDo24j9COBHEGvM1bTINJZ8HJrwPa/tKdqt9pf6ix76mrUNeVuNhU04Z6PZbixqL5p0aYGckmLq2O8xEp+Udn4Vq8g6XcPKAuIBgfntZD94C6+Y86muDzCOZdaKRJF5qwYfCoWp032KLxkRTDdEmAU3KyP3NIbfltUoy3KYcOmpDGka8lAF+88z41kSTKouxAHMm361HM36RcFhwbzCRvdi7Z9R2R5kVy854ywtGJJSapbpO0zGKlEEJvDEblhud91xzUbQOdyeVY2lvSXPjAY0HUwneoN2cfWbl9UbOd6h1WUKGl6pCalS+EKUrNyXKXxU6QxjtObX4AcWPcBc1W3bIgsroZyOyS4ph7XzcfgDdj5tYfdNdHSbnD4rFRZfh9p1xr8i53Ke5Vux8e6pRpHnMWU4BUjtrherhU8Tba55gX1jzJtxrTdFei7KGxs9zJLfq9bfqsbmQ97n4farz9WXVfwU2woL5JvkmUphsPHCnsotr8zvLHvJufOs6lKlbvkeKUpXAFKUoAVVenOj0mAxIzDB7F1ryKNyk7yQP3b7jyJ7xa1K4TQh1KsAysCCCLgg7CCOIplOeh3MyjqRCsbhMPnmBDoQkybr743ttRrb0PPwI3WqnMwy+SCVopVKOhswP6jmDvB41P87yWfJcT8qwt2w7GzKb2AJ/Zv3e6/Dd9qSY3L8JnmFEkZ1JkFg2zWjO/UccUP/ccarhPw8ryv8CJR1e5SdfVaxuNhG4jhWyz3RyfByak6FfdYbVbvVuPhv5itZViaauhGxljN5xuml/8Acf8AzrFZiTc7Sd5O/wBa+UosApSldAUpSgBSuSISQACSdwAuT4Ab67cRgJI7dZG6X3ayMt/xCuAdFckcg3BIPMbP0rjSgDk7lt5J8Tf9a40pQApSsnL8uknkWOJC7tuA/XuA5nYKAOrD4dndURSzMQFUC5JPACrk0YyCLJ8I+JxLDrWXtkbbcREnMk7+Z7hevmj2jOHyeA4nFOpltYtv1bj9nGN5Y8957hUbjixGfYvWa8WFjPko5Dg0pG87gPIGSc/E9Irdj4x0+5zyHLJc6xrYnEAjDxmwXgbbREvPmx7+8Wt1VAFhsA3V0Zfl6QRLFEoVEFlA/wBbSd5PEmsio6k9Txt0HRjYUpSlmxSlKAFKUoAUpSgDhNArqVYBlYWIIuCDwIO8VVmf6GYjLZji8vLGMbWj2sVG8gj95H8R8atalMhUcDMoqRDdHNNMLmcfUzKgkI7UT2Kt3oT7XO28fGtTn3Q3E92wshiPuPdk8m9pfPWrP0t6MIsQTLhyIJr32bEY77kD2G+sPQ1osu0+xmXuIMxid14Ps17cw3syjzvzPCnx70n8C32mvkieadH+OgvrQM496Ptj0XtDzAqPyIVNmBB5HYfQ16QyXSPD4tdaCVX5jcy+KnaPSsvE4GOQWkRHH1lDfqK0uKksSRnwU9meYqV6In0HwL78LD5IF/ltXR/4dZf/APyp6t/1Vv8AVx7Mz4LPP1SXR3o/xWLIIQxRnfJICBb6qna/ls7xV2ZfozhYNsUESHmEGt+I7fjWzrEuK/ijSo9zT6OaKQYKMLEg1rdqQjtt4nl3DYK2eKwiSIUkUOrCxVhcHyNdtYea5vFhojJM4RBxPHuA3se4VJdyfqPwkUDpjkgwmNlhX2AQUv7rAMB32va/dWlraaT52cXi5Z7WDnsjkoAUA99gL9961iqSbAXJ3Abz5V7Eb6Vche+D5SpTknRtjcRY9X1KH6UvZ9E9o+g8aneB0Fy/LkEuLkWRhuMlgt/qRC+sfHWNLlWjHG79DSptkC0W0AxGNIYDq4eMjDePqLvf9O+rEmxeByOHVQa8zDdcGR+9j9BPhyBNabN+kyfEv8ny2JrnZr6t2tzVdyD6zfCs7RfosAbr8c3XSk62oSWW/N2O2Q927xqecm81MLsNireX7mlyzIsXnUwxGKYx4cHsgbLj3Ywfi5+O4Wtl+XxwRrHEoRFFgo/1tPed9d6qALDYBur7Us6jljp2GxjYUpSlmxSlKAFKUoAUpSgBSlKAFKUoAVjY/Lo50KSosiHeGFx/2PfWTSgCt846IgG63AzNE42hWLWH2ZF7S+d6wF0uzXL9mLhM0Y+mRw/ix3H4herXpanqs3iSuL8Ptgg2V9L2Dkt1nWQn6y6y/iS/xAqUYHSLDTW6qeJ78A639L3rDzPQfBT7ZMOmsfpKNRvVLX86jOO6F8M22OaVO5tVx+gPxo/afdfkOdepYdY2KMv7sR/fJH6Cq1PRPi4/2GNsOH7RP5WNff8AYfOBsGO2fx5f6rR4cOkkGp9iXYvB5lJsXEYWEc1id29Xa3wqPYronknfXxOOklb7G7uGsxCjwFYX+xOcnfjv+fL/ANNcf/CzHSftsds+1K/wYrTFaO0kvgw89GbIdH2VYbbPLe2/rZgv5U1aHTvKsECMNGGNv3UdvWR7XHrXVguhWAG8s8j/AGQqfrrGpJlnR7gYLFYFYj6Ul3Pj27geQrkpw6ts6lLokiFvp/mOOOrgsOUU7NYDWI8ZHARfSsjLOieWZ+tzDEMzHeqsWbwMjbvBR51ZqIAAAAANwHCuVY8a2IKxrRfzZMHKckhwyakEaxrxtvPeWO1j3k1nUpSW77jBSlK4ApSlAClKUAKUpQApSlAClKUAKUpQApSlAClKUAKUpQApSlAClKUAKUpQApSlAClKUAKUpQApSlAClKUAKUpQB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20" name="Picture 4" descr="http://school.salescrunch.com/files/2011/01/logo_trulia_large-300x1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252028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Big Data → Information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단계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Case 3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12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prstClr val="black">
                  <a:lumMod val="75000"/>
                  <a:lumOff val="25000"/>
                </a:prst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Show’-    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Trends/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en-US" altLang="ko-KR" sz="2500" b="1" u="sng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Dataviz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7527"/>
            <a:ext cx="9144000" cy="6010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76" y="3212976"/>
            <a:ext cx="4059324" cy="2064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17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prstClr val="black">
                  <a:lumMod val="75000"/>
                  <a:lumOff val="25000"/>
                </a:prstClr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18" y="908720"/>
            <a:ext cx="9154017" cy="594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90" y="980728"/>
            <a:ext cx="3645914" cy="106581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2008" y="980728"/>
            <a:ext cx="1259632" cy="3600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2008" y="1340768"/>
            <a:ext cx="1259632" cy="86409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008" y="2204864"/>
            <a:ext cx="1259632" cy="79208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008" y="2996952"/>
            <a:ext cx="1259632" cy="64807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Show’-    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Trends/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en-US" altLang="ko-KR" sz="2500" b="1" u="sng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Dataviz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76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Show’-    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Trends/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en-US" altLang="ko-KR" sz="2500" b="1" u="sng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Dataviz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4" y="908720"/>
            <a:ext cx="9156254" cy="594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87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978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979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Show’-    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Trends/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en-US" altLang="ko-KR" sz="2500" b="1" u="sng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Dataviz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6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94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94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Show’-    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Trends/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en-US" altLang="ko-KR" sz="2500" b="1" u="sng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Dataviz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" name="AutoShape 2" descr="data:image/jpeg;base64,/9j/4AAQSkZJRgABAQAAAQABAAD/2wCEAAkGBhQSEBUUExQVFRUWFhgXFhgYGBocHBkcHRUWGCIXHBgXHCYgGBkkGx0XHzAhIycpLCwsGB8xNTAqNSYrLCkBCQoKDgwOGg8PGiwkHyUsLC8sLCwqLCwsMCksLCwsLCwsLCwsLCwsLCwsLCwsLCwsLCwsKSwsLCwsLCwsLCwsLv/AABEIAOEA4QMBIgACEQEDEQH/xAAcAAEAAgIDAQAAAAAAAAAAAAAABgcEBQIDCAH/xABLEAACAQICBgcDCQYDBgYDAAABAgMAEQQFBhIhMUFRBxMiYXGBkTJSoRQjQmJygpKisTNDc7LBwhXR8BZTY6PS4Rckg5Oz4iU0VP/EABkBAAMBAQEAAAAAAAAAAAAAAAADBAIBBf/EAC4RAAIBAwIEBQMEAwAAAAAAAAABAgMRIRIxBCJBURMyYXGBQpGhFCNSsTND0f/aAAwDAQACEQMRAD8AvGlKUAKUpQApSlAClK4vIFBJIAG0k7AO8mgDlSoPpB0s4WC6w3xDj3TZB4ud/wB0Go0M3znMv2KtDEeK/Nrb+I3bb7vpTo0ZNXeF6i3UWyyWlj82hgF5ZY4x9dgP1O2o3jelTAR7pGkP/DRj8WsD61HcB0Mljr4rEkniEFz5ySb/AMNZ7aO5JhP2rxsw368pdvwKf7a0oU+7fsc1S9jpxXTZAPYw8p+0yL+mtWIem4ndhNn8X/JK2H+2+Tw7IolP2MOB8XC3rc4DSrrQOpy/FFTuLJHGPG7uL+VbtFfR92cu39RFh02njhBb+L/9KyMN02xH28PIPsurfrq1PcKxcDXg1O5ih/lJFfMRkOHk9uCFvtRof1FY1U/4/k7aff8ABHMH0s4F/aaSP7aH9U1qkeXZ9h8R+xmjk7lYE+m8Vpsb0aYCT9wEPONmX4A2+FRrMuhZfaw+IZSNwkAP50sR6Gi1KWzaO3mvUs2lVCTnWW7TrTxL/wCsth/zFHoK3uQ9MEEllxKmBt2sO0nqO0vmD41x0ZWvHPsCqLZ4LBpXVhsSkih0ZXU7QykEHwI3120gYKUpQApSlAClKUAKUpQApSlAClKUAKUJqtNMOklnf5Ll93djqmRRc392McT9bcOHOtwg5uyMyko7kk0s0/w+BBUnrJrbI1O0d7n6A+PdUEjwWZZ0daQ9Vhr7L3WO31U3ynvOzvFbnRvo4iwynFZiysw7ZVmuicbuT+0a/lfnvrX6VdLbG8WCGoo2daRtP2FPsjvO3uFUwVsU1d9xUn1l9jeQ6P5ZlKh52V5d4Mnacn6kY3beNvOtHnfTM5uuFiCDg8m1vEIDYeZNVxPiGdi7sWZjcsxJJ8SdprrqhUFvPLFOo9lg2eaaS4nE/tp5HHu3sv4FsvwrBweFaSRI0F2dgqjmSbD411VsdHMwWDFwSt7KSKzeF9p9LmnWssGN3kuzRPQKDBIp1RJNbtSMLm/JAfYHht51J64QyhlDKQVIBBG4g7QQeVccTiljRndgqqLsxNgBzJNePKTk7suSSWDtr4TVS6TdL8jMUwYCINnWsLse9VOxR43PhUDzDOZ5zeaWST7TEj03DyFUQ4WT3wKlWS2PR5zGIbOsT8S/512xzK3skHwIP6V5etX1Tbdspn6T1M+N6HqOo9pBoJhcZcvHqyH94llbz4N94GqOwekeKi/Z4iZe4SNb0JtUlyzpcxkf7Tq5h9ZdVvxJYeoNZ/TTjmLO+LF7ozMVozmGUMZcK5lh3tqi4t/xIv7l9RUu0R6TIcXaOS0Mx2AE9lz9Rjx+qdvK9ccj6V8JPZZL4dz7+1PJxsH3gK69LejWHFgzYcrHKdtx+zk8QNxPvDzBrknfFVWfc6lbMH8E5pVUaM6fT4KX5JmIay7A7bWQcLn95HyYXPjwtSKZWUMpDKQCCDcEHiCN4pE6bg8jIyUjnSlKWaFKUoAUpSgBSlKAFCaVWnSRpe7v8gwl2dyFlK79v7od5+keA2c63CDm7IzKWlXMTTLTKXHTfIcBdlY6ruv7zmAeEQ4tx8N+8y3KcJkmG62Zg0zCxa3aY7+rjU7l7/M933KstgyTBGWYhpmADEb2beIkv9Ec+4k8hU+kOkMuMmMsp27lUeyi+6v+fGq4x18sfL/YlvTl7mXpVpjNjpLyHVjB7EQPZXvPvN3nytWhpSrElFWQhu+4pSlaOClKUAbjKdL8Xhl1IZ3VPd2Mo8AwNvKunNtI8Tiv28zyAbQCbKPBRYX77VraVnSr3sdu9hSlK0cFKUoAUpSgBW+0a0zxGCb5t9aO+2JtqHw9094871oaVlpSVmdTtsXbfB57hvcmQd2vET/PGfQ9xGyLaP6QT5PiThcWCYCbgi5Cgn9pHzQ8V8eNwYPlObSYaZZYW1XX0I4qRxU8quCKTD57gSDZJk82ie28e9G3xHIjZJOHh4eY/wBDk9WVuTWCZXUMpDKwBUjaCDtBB5VzqptBtJJMvxJwGM7Ka1kJOxGJ2WP+7fffgTfiatmpKkHB2HxlqQpSlLNClKUAKUrjJIFBJNgBck8AONAEa0/0sGBwxKkddJdYhyNtrnuUfEitJ0XaI9UnyyfbLKCU1t6odpck/Sfffl4mtDgIjnWbNIwPyaG2zhqAnVXxc3Y91+QqX9J+e/JsCUU2eY9WtuC27R/Ds+8Kq06Uqa3e4m9+Z7IrHT3Sk43FEqfmY7rEOBHF/Fjt8AKjVKV6EYqKsiZu7uKUpWjgpSt9ofolJj59RbrGtjI9vZHIc2PAefCstqKuzqV8I1+UZJNipNSCNnbjbco5sx2KPGp5gOhWUi82IRDyRC35iV/SrMybJYsLEIoUCqPVj7zHie+sbM9LcJh3CSzorkgat7kX94LfVHebVDLiJydoFCpRS5ir896IZ4Y2eGRZwouV1Sr2HIXIY91wfGoFXqSvP/SHlawZjMqCysRIBy1xcjw1tam8PWc3aRipBRyiN0pSqxIqQaM6EYnHbY1Cxg2Mj7F8BxY+HmRXfoDoicdiLNcQx2aQjjyQHmdvgAe6r5w+HWNAiKFVQAoAsABwAqWtX0YW46nT1ZZW8HQnHbt4lyfqooHxJqL6Y9HEuCXrUbrYdl2tZk+0vK/EedquDG6UYWGVYZJ41kYgBSdtzuvb2b99q2M8KupVgGVgQwO4gixB7rVMq9SLuxrpxex5epWy0jyv5Ni5oRujchb+7vHnqkVra9JO6uSbCtno9n8mDxCzRHaNjLwdeKn/AFsNjWspQ0mrME7Fy6X5JHmuBTFYbbKqkrzYfSib6wN7d/jXd0XaX/KYeolN5oQLE73TcD9obAfI8ahnRdpX8mxHUSH5qYgC+5ZNwPcG2Kfu8qz9OMufLcxjxsA7EjFiOGt9ND3Otz463KoXD/W/goUvrXyW7SsbLsek8SSxm6OoZT3EfrwrJqIoFKUoAVB+lnSDqMH1Smzzkr4ILFj53C/eNTiqkzMf4jn6xb4oDqkcLR9pvWQ6vpTqKTld7LIuo8WXUmnR5o78kwSBhaST5yTmCRsX7q2Hjeq76Xs16zHCIHswoB95u2fhqDyq66826R43rsZPJ70rkeGsQPgBTuH55uTMVcRSRraUpXoExziiLMFUEsxAUDeSTYAd96mOkvR8MFgEmkkJnaRVKC2oAQxtfexFt+7u410dFuBEmZx3FxGryeYGqPQsD5VMumpT8lgPATG//ttU06j8RQQ2MVpbKjiiLMFUXZiAAOJJsB616J0U0fXBYVIVtrAXkb3nO8/0HcBVQ9FuV9dmKEi6xK0p8RZV/MwPlV4YzFLFG8jbFRSzeABJ+FJ4qd2oo3RWLkE6TNO2ww+TYdrTMLu43xqdwHJzvvwG3iLVNl+CfETpGty8jheZuTtJ+JJ7qZlmDTzPK+1pGLHzO7wAsPKrZ6MtBDhx8pnW0rC0aHfGp4nk5+A2cTTeWhD1MZqSLAAtVC9JeOEuZzW2hNWPzVRf8xI8quHS7SNcFhXlNi3sxr7zncPAbz3A153lnLMWY3ZiSSd5JNyfWlcLDLkbrS6HGlKE1eTl69FeWiLLY24ys0h8zqj8qis7TrSI4PBPIv7RiEj+019vkAW8q2GjuG6vB4dPdhjHog/rVddNmN7eHi5K8h8yFH6NXlxXiVc9yxvTArdInmkCi7ySNYcSzMbbTxJJr0zhYisaqTchQCeZAAvVadFWhJUjGTLY2+YU77EW6wjvGwdxJ5VKekDSoYLCnVPz0gKRDkbbX8FBv42HGmV5eJJQiYprStTKe02xwmzHEuNo6wqDz1QEv+WtHSlXJWVidu7uKUpWjgq6cqmGcZO0bkGZRqEnhIour/e2E+LCqWqbdE2edTjeqJ7E41fvi5U/zL94UivG8brdDKbs7dySdD+dnVlwcmxoyXQHeBrWdfJ9v3jVlVUWk6/4dnkeIGyOUh25WbsSD+/xIq3RUNZZUl1KKbxbsKUpSBhiZtjxBBLKd0aM/opNqrzoZy8t8oxLbWZhGD+dj5kr6Vv+lTG9Xlkg4yMkfqwY/BSPOu/o0wPV5ZDs2uGkP3mJH5dWnrFJvuxbzNEjxUuqjN7qk+gJrzBe9el86/8A1pv4Un8jV5nXcKo4TZi63Q+0pSrSclvRbmAizKMMbCRWj8yAR6lQPOrQ6RcjbFYB1QXdCJEHMre4HeVLW77VQkchVgykggggjeCDcEd96vnQfTePHRBWIXEKO2m7W+uvNTy4ehMXERakqiH0mmtLIp0JYbtYl+No1H5yf0FTPT5ZGy+ZIlZ5JAsaqouTrOoP5dbbW2weVRRPI8aKjSkM5UW1iL7SN19p28ay6lnU1T1joxtGxAdBujNcMVmxNnm3qu9Yzz+s/fuHDnU3x2OSGNpJGCoguxPAf591Y+cZ5DhYzJO4ReHNjyUb2PhVJ6badyY99UXSBTdU4k++9t57tw799MjCdaV2Zco01ZEhwWHfPca0kmsmEh2Kt9pvt1b+81rsRuFgOBqy8NkOHjTUSGIIBa2otvPZt86wNBslGFwEMdrMV13+020+mxfu1nZ7nkWEhaWVrKNw4seCqOJP/fdWKknKWmO3Q7FWV2Ul0j5RHhswdIgFRlV9UblLXuAOAuL276jDDZWfnmbvisRJO/tO17cANwUdwAArZ6MaCYjHbUGpFxlYbPuje58NnMivST0RWpkr5ngvzBi0afZX9BWgzXQqPFY5MRPZkjjVVj4MwZmu/NRcbOPHkZDh4tVFW99UAX52Fqi2nenP+HhVWIu8gJRjsQWIBvbaSLg22b99eXDU5WjuWStbJtdJdJ4cDD1kp2nYiD2nPIDgOZ3CqF0gz+XGTtNKdp2Ko3IvBR3fqbmurNs3lxUplmcu59APdUblHcKw69CjRVPPUlnPUfKUpVAsUpSgBXbhcS0brIuxkYMvipBHxFd2AymackQxSSW36ilreNhsrrxmBkhbVlR425OpU+NjXLrY6Wx0p4dcTlsOKT6JR/uSKAfjqelSjQfM/lGXwOd+oEb7Sdg+tr+dRnRr/wA3o88R2lI5Yx4rdl9Ox6U6F8drYSWP3JdYeDqP6q3rXnSX7bXZlKfMn3RYdKUqUcVv02Yq2HgTnIzfhQj+6p3kmG6vDQp7sUa+iAVXXTWe1hBw+d/WOrIbEBHjT3g1vugH9KfL/HH5FrzP4O+aIMpU7mBB8CLV5kxeFMUjxt7SMyHxUkf0r09VK9LOjphxfXqPm59pPASAbR5gBu/tcqZwsrSa7mKyurkFpSleiTCuyGdkYMjFWU3DKSCDzBG6uulcAurot0slxccqTuHkiKkGwBKkEbbbyCDt7632mTYoYRmwZtKpBtqhiy7bhQdmtxHhbjVI6JaSNgcUswGstisi+8ptceIIBHeKvvJ89hxUYeGRXHEA7V7mXep8a86tDRPUlgqpy1RseepzicVN2+tmmOyxDM3hb6I7tgFWRoN0W9Wyz4wAsNqQ7wp5udxP1dw434WUxAuTYcz/AJmo2dPsO2LiwsJ653YqWX2EsrMe19I7Nw9a7KvOatFWBU1F3bNjpNny4PDPOyltWwCg2uSQALncLnfVIZhmOLzXEjstI30I09lB57AObGru0m0fXGwdS7lFLqzFd5Cm9hfYL89tduV5PBg4tWJFjQC7Hnb6TMdp8SaxTqRpq9snZxcn6EM0U6JY4rSYsiV94jH7NfH3z6DuNTPNs7gwcWtM6xqNijibfRVRtPgKhWlXS5HHePBgSPuMh9gfZG9z6DxrQ6JaITZpL8qxjuYr7ye1JY+yvuRjmPAcxtwlLnqOyOKSXLAnmh+mvy95tWF0jS2ox262+4JGwNu7IJ2GttnmjsGMQJOmuFbWG0gg7t6kGxHCszCYRIkVI1CIosqqLADwrT4/TrBQzGKSdVdfaFmIB5FgCAe6kbyvBDNlzHGDQHAJuwsR+0C385NcsRoJgHFjhYR9ldU+qWNBp1gSL/Kofxf031qc46V8HEp6pjO/AICFv3uwAA8LnurSVVvqZbguxVmm2RphMbJDGSUAVlvtI1lB1SeNufK1aKszNs0fEzvNIbu7XPIcAB3AAAeFYdepFNJXJHvgVkZfhDLNHGDYyOqX5azAX+NY9duFxJjkR19pGVh4qQR+ldZw9K5ZlkeHiWKJQqKLAD9TzJ3k1g6U6NR43DtE4GtYmN+KNbYR3cxxFZmT5qmJgSaM3V1uO7mp7wbg+FZleNdp36l9k0V10PhlixUDizRzDWHIldUj1Q1reh5+rxeLh5KPySMn91TDJ8D1Wa42wssscEvn84h+Kk+dRDo/XVzzGL/H/wDnU1VfUp+qTE2tp+S1qUpUY8q3pqHbwh/ifrHUv0kxvV4jAN9FsQYz9+F1H5rVF+m3D3gw78pHX8SX/trJ6SJC+UwTKbFXgkB5XQgH1IqtK8YL3Ql4cvgsKsLOMojxMLQyrrIw8weDA8GB2g1iaK6QrjMKkqka1rSL7rgbR/UdxFbcmpsxY3DR5nzXLmgnkhb2o3KE87Hf4EWPnWJW60yzBZ8fiJEN0aSykcQoC3HcbXrS17EW2lche4pSlaOCuUcpU3UlSOINj6itlkGjc+Mk1IEvb2mOxUHNm4eG88quDRfozw+Fs7gTze8w7Kn6qbh4m58KTUrRhubjByK4ynRPMceou0vVHc88j6viqsSW8hbvqwtFOjCLByJM0jSSre2wKgupU2XaTsJ3nyqZySBQSSAALknYAOZJrRZZpth8Tijh4CZCqM7OPY2FRYH6R27xs2b6hlVnNO2xQoRjuZ+f5uMLhpJypYRrfVBsTtAtc7tpqi9J9N8RjjaRtWO+yJLhfPi57z5AVb/SO1srxP2VHrIgqgKfwsE1q6i6zd7Eh0I0XOOxQQ3ESdqUj3b+yDzY7PU8Kv8Aw8CoqogCqoAUDYABsAA5VF+jPIfk2AQkfOTfOvzsR2V8lt5k1vs7zVcNh5Jn3RqWtzO4L4k2HnSK83OdkMpx0xuRTpJ05+SJ1EJ+fcXJH7tT9L7R4ct/K9KsxJudpO0k8e+sjMce88zyyHWeRix8TwHcNgA5AVauhXRbGiLLjF15CAREfZTuYfSbnfYO/fVa00IZEu9RlTQYZ39hGf7Klv0Fcp8DIgu8ciDmyMo9WAr01DAqKFVQoG4AAAeQr68YYEEAg7wdoPlSf1fob8H1PLtKuvSrosgxCl8OBBLvsNkbdxUez4r6Gqcx+AkgkaKVSjobMD/raDvB41VTqxqbCpQcdzHpSlNME26LtJ2w+KELH5qc6tuCvuVhyueyfEcqu6vLqSFSCpsQQQeRG0H1r0vlGOE2HilH7yNH/EoNefxULNSKaMsWPgwlsQZOcYQ+Tkj+Y1W2gTa2e4w/x/8A51q1aqjokHWY7Fzcwf8AmSlv7aXT8kn6GpeZFr0pSpxpDelnB6+Wsw/duj/m1D/NWuhHyrRq28pAR5wvf9EFTTPsu6/CzQ/7yNlHiVNj62qCdDuND4fEYZ/otrWPJ11SPIr8aog/279ncVJc3uitcmz+fCPrwSFCdh3EN4qdhraZv0hY3ERmN5bIRZgihdYciRtt3XtWlzXLzBPJCd8bsnobA+YsfOsWvR0xebE12sClKVsyKkWhmh0mPmsLrEpHWPy+qvNz8N55HU5PlT4meOGP2naw5Abyx7gLnyr0TkeSx4WBIYhZVG/ix4seZJqavV0Ky3G04ank55TlEWGiWKFAiLwHE8yd5J5msDSfS+DApeVruR2I19pv8l7zs8d1a3TvTpcCmolnxDi6rwUe+3dyHG3jVIY7HyTSNJK5d2Nyx3/9h3DYKmpUHPmlsNnU04RudKNN8RjmIdtSK+yJT2fve+e8+QFSToWwl8VPJwWIL5s4P9lV1V09EGVdXgTKRtmckfZXsD46586prWhTshVO8pXZldLOJ1csce+8a/nDf21TWSZf1+Jhh/3kiKfAsL/C9WX01460WHh952kP3V1R/MfSoV0cqDmmGv7zHz6t6zR5aTfudqZnYv8AVbCw3DdVfdM+PK4SKIfvJbnwRb2/EVPlVhVWnTZH81hjydx6qp/p8Kkof5EOqeVkN6OMrE+YxBhdUvKR9gbPzFav2qL6KcYI8zQH94kkfnYP/ZV6Uzir6zNHykA006URhZDBh0WSRdjs19VT7thYs3PaAO/bbV5H0zEuFxUShDs1479nvKEm48DfuNQnTTK3gx86vftSNIp95XYsD8beINaSqY0KbiKdSVz1FFKGUMpBUgEEbQQdoIPEVAelvRoS4f5Uo+ch9v60ZPH7JN/AtXf0RZuZcCY2NzA5QfZI1h6doeVTHH4QSxPG250ZT4EEVDmlU9ijzxPMdK+spBsd42HxFfK9YiFehdAj/wDjcL/CX+teeq9FaGQ6uX4Uf8CM+qhv61JxflQ+juZOkWN6nCTyXtqROR46pt8bVCehTBauHnk9+QIPuJf9WrYdLmZ9Xl/V32zOq+Q7ZPwA862nR7lvUZdApFiy9Y3i5LfoQPKplik/Vjd5+xI6UpSBgqp4D/h2kJB2RYg7OVpTcekot4VbFV/0v5EZMMmJT2oD2iN+oxG37rWPmadRfNpfXAuosX7EZ6YMl6vFrOB2ZlsftoAPiur6GoDV0zKM4yYEWMyi/hMg2ju1hfycVS5FXUJXjpe6J6izddT5SlKoFlmdC2UgvNiCPZAjTxPaY+gUeZqyM/zhcLhpJ22hFuBzO4L5sQPOon0Nj/yD/wAd7/gjrn0w3/w4W3dcmt4Wf+7VrzJ89azK48sLlO5lmLzyvLKdZ3N2P9ByAGwDkKxqUr0tiQzMoyx8RPHCntSMFHdzY9wFz5V6QwGCWGJIkFlRQq+AFvWoJ0VaHGFDipltJILRqRtVDtv3M2zy8TUv0mzxcJhZJm3qOyPeY7FX1+F686vPXLSiqnHSrsp7pSzbrsxdQbrCoiHiLs35iR92tPojjRDj8NITYCVQT3MdUn0NauWUsxZjdmJJPMk3J9a4VcoWjpJ3K7uepKh/SplRmy5mUXMLCXyF1b8rE+VbLQnSEYzBxyX7YGpKOTgC58xZvOt46AgggEEWIO4jlXlK9OXsWPmR5kwOMaGVJUNmRgy+IN/SvRej2fR4zDrNGdhHaXijcVPePiLHjVOadaBSYORpI1LYYm6sNvV3+i3IDg3HxqP5Rns+FfXgkaMnfbcfFTcHzFX1IKtFOJNGTpuzLi6VMnikwLyuAJIQDG3HayjU7wb7udjVHVuM60txWLULPMXUG4WyqL87KBc+NYeV5TLiZRFChdzwG4d5O5V7zW6UHTjaTOTlqeCy+hKE9XiW4F41HiFYn4MPWrMNajRPR1cFhUhBuwuzt7znefDcB3AV90szcYbBTS3sQhC/absqPxEV59R654KYrTHJ54xbXkcjcXYj8RrpoKV6xEfVQk2G87B4nZXpzA4fq4kQbkRV9AB/SqB0Dyzr8xgS2xX6xvBO3+oA86vfO81XDYeSZ90ak25ncF8SbDzqHindqKKKOE2Vpp7Icdm8GDXaqEK1uBazufJAPMGrXRAAABYDYByqseiXK2lmnx0u1mZlU82Y6zsPgvmRVoUms7Wgugynnm7ilKUgYK6sThlkRkcXV1KsOYIsR6V20oAqXRLFNlWZyYOU/NSkBWO659h/Mdk9/hWv6VNFfk+I+UIPmpiSbblk3keDe0O/Wqb9JeiPyvD9ZGLzwglbb3XeU8eI79nGsPRDOY81wD4XEbZVUK3Nh9GYfWBtfvHfVsZ7VF7P/pO4/T9imqVsc/yKTCYhoZRtXceDKdzDuPwNxwrXVcndXRPsWp0K5oLT4cnbcSqOYICN6WT1qxM3yqPEwvDKLo4seBG24IPAg2I8K865JnEmFnSaM9pDuO5huKnuI2VfejWl8GNjBjYB7dqMntqfDiO8bP0rz+IpuMtaKaUk1pZW2Z9DmJWS0LxyRncWJVh4ixB8R6CpFop0TJA4lxTLK42qgHzYPM32ufEAdxqwq12b6QQYVC00qps2AntHuCjaT4CsOvUktJvw4rJsGYAEk2A2kmqN6R9MvlswSI/MRE6v123F/DgO654190z6SJcZeKMGKDiPpP8AbI3D6o8yahtU0KGnmluJqVL4QpSlViSQaG6WvgJ9cXaNrCVOY5j6w228SONXzleax4iJZYWDo24j9COBHEGvM1bTINJZ8HJrwPa/tKdqt9pf6ix76mrUNeVuNhU04Z6PZbixqL5p0aYGckmLq2O8xEp+Udn4Vq8g6XcPKAuIBgfntZD94C6+Y86muDzCOZdaKRJF5qwYfCoWp032KLxkRTDdEmAU3KyP3NIbfltUoy3KYcOmpDGka8lAF+88z41kSTKouxAHMm361HM36RcFhwbzCRvdi7Z9R2R5kVy854ywtGJJSapbpO0zGKlEEJvDEblhud91xzUbQOdyeVY2lvSXPjAY0HUwneoN2cfWbl9UbOd6h1WUKGl6pCalS+EKUrNyXKXxU6QxjtObX4AcWPcBc1W3bIgsroZyOyS4ph7XzcfgDdj5tYfdNdHSbnD4rFRZfh9p1xr8i53Ke5Vux8e6pRpHnMWU4BUjtrherhU8Tba55gX1jzJtxrTdFei7KGxs9zJLfq9bfqsbmQ97n4farz9WXVfwU2woL5JvkmUphsPHCnsotr8zvLHvJufOs6lKlbvkeKUpXAFKUoAVVenOj0mAxIzDB7F1ryKNyk7yQP3b7jyJ7xa1K4TQh1KsAysCCCLgg7CCOIplOeh3MyjqRCsbhMPnmBDoQkybr743ttRrb0PPwI3WqnMwy+SCVopVKOhswP6jmDvB41P87yWfJcT8qwt2w7GzKb2AJ/Zv3e6/Dd9qSY3L8JnmFEkZ1JkFg2zWjO/UccUP/ccarhPw8ryv8CJR1e5SdfVaxuNhG4jhWyz3RyfByak6FfdYbVbvVuPhv5itZViaauhGxljN5xuml/8Acf8AzrFZiTc7Sd5O/wBa+UosApSldAUpSgBSuSISQACSdwAuT4Ab67cRgJI7dZG6X3ayMt/xCuAdFckcg3BIPMbP0rjSgDk7lt5J8Tf9a40pQApSsnL8uknkWOJC7tuA/XuA5nYKAOrD4dndURSzMQFUC5JPACrk0YyCLJ8I+JxLDrWXtkbbcREnMk7+Z7hevmj2jOHyeA4nFOpltYtv1bj9nGN5Y8957hUbjixGfYvWa8WFjPko5Dg0pG87gPIGSc/E9Irdj4x0+5zyHLJc6xrYnEAjDxmwXgbbREvPmx7+8Wt1VAFhsA3V0Zfl6QRLFEoVEFlA/wBbSd5PEmsio6k9Txt0HRjYUpSlmxSlKAFKUoAUpSgDhNArqVYBlYWIIuCDwIO8VVmf6GYjLZji8vLGMbWj2sVG8gj95H8R8atalMhUcDMoqRDdHNNMLmcfUzKgkI7UT2Kt3oT7XO28fGtTn3Q3E92wshiPuPdk8m9pfPWrP0t6MIsQTLhyIJr32bEY77kD2G+sPQ1osu0+xmXuIMxid14Ps17cw3syjzvzPCnx70n8C32mvkieadH+OgvrQM496Ptj0XtDzAqPyIVNmBB5HYfQ16QyXSPD4tdaCVX5jcy+KnaPSsvE4GOQWkRHH1lDfqK0uKksSRnwU9meYqV6In0HwL78LD5IF/ltXR/4dZf/APyp6t/1Vv8AVx7Mz4LPP1SXR3o/xWLIIQxRnfJICBb6qna/ls7xV2ZfozhYNsUESHmEGt+I7fjWzrEuK/ijSo9zT6OaKQYKMLEg1rdqQjtt4nl3DYK2eKwiSIUkUOrCxVhcHyNdtYea5vFhojJM4RBxPHuA3se4VJdyfqPwkUDpjkgwmNlhX2AQUv7rAMB32va/dWlraaT52cXi5Z7WDnsjkoAUA99gL9961iqSbAXJ3Abz5V7Eb6Vche+D5SpTknRtjcRY9X1KH6UvZ9E9o+g8aneB0Fy/LkEuLkWRhuMlgt/qRC+sfHWNLlWjHG79DSptkC0W0AxGNIYDq4eMjDePqLvf9O+rEmxeByOHVQa8zDdcGR+9j9BPhyBNabN+kyfEv8ny2JrnZr6t2tzVdyD6zfCs7RfosAbr8c3XSk62oSWW/N2O2Q927xqecm81MLsNireX7mlyzIsXnUwxGKYx4cHsgbLj3Ywfi5+O4Wtl+XxwRrHEoRFFgo/1tPed9d6qALDYBur7Us6jljp2GxjYUpSlmxSlKAFKUoAUpSgBSlKAFKUoAVjY/Lo50KSosiHeGFx/2PfWTSgCt846IgG63AzNE42hWLWH2ZF7S+d6wF0uzXL9mLhM0Y+mRw/ix3H4herXpanqs3iSuL8Ptgg2V9L2Dkt1nWQn6y6y/iS/xAqUYHSLDTW6qeJ78A639L3rDzPQfBT7ZMOmsfpKNRvVLX86jOO6F8M22OaVO5tVx+gPxo/afdfkOdepYdY2KMv7sR/fJH6Cq1PRPi4/2GNsOH7RP5WNff8AYfOBsGO2fx5f6rR4cOkkGp9iXYvB5lJsXEYWEc1id29Xa3wqPYronknfXxOOklb7G7uGsxCjwFYX+xOcnfjv+fL/ANNcf/CzHSftsds+1K/wYrTFaO0kvgw89GbIdH2VYbbPLe2/rZgv5U1aHTvKsECMNGGNv3UdvWR7XHrXVguhWAG8s8j/AGQqfrrGpJlnR7gYLFYFYj6Ul3Pj27geQrkpw6ts6lLokiFvp/mOOOrgsOUU7NYDWI8ZHARfSsjLOieWZ+tzDEMzHeqsWbwMjbvBR51ZqIAAAAANwHCuVY8a2IKxrRfzZMHKckhwyakEaxrxtvPeWO1j3k1nUpSW77jBSlK4ApSlAClKUAKUpQApSlAClKUAKUpQApSlAClKUAKUpQApSlAClKUAKUpQApSlAClKUAKUpQApSlAClKUAKUpQB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67544" y="1268760"/>
            <a:ext cx="3410486" cy="61206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u="sng" spc="-150" dirty="0" err="1" smtClean="0">
                <a:solidFill>
                  <a:schemeClr val="accent4">
                    <a:lumMod val="50000"/>
                  </a:schemeClr>
                </a:solidFill>
                <a:latin typeface="Rix고딕 B" pitchFamily="18" charset="-127"/>
                <a:ea typeface="Rix고딕 B" pitchFamily="18" charset="-127"/>
              </a:rPr>
              <a:t>Trulia</a:t>
            </a:r>
            <a:r>
              <a:rPr lang="en-US" altLang="ko-KR" sz="2000" b="1" u="sng" spc="-150" dirty="0" smtClean="0">
                <a:solidFill>
                  <a:schemeClr val="accent4">
                    <a:lumMod val="50000"/>
                  </a:schemeClr>
                </a:solidFill>
                <a:latin typeface="Rix고딕 B" pitchFamily="18" charset="-127"/>
                <a:ea typeface="Rix고딕 B" pitchFamily="18" charset="-127"/>
              </a:rPr>
              <a:t> Trends/</a:t>
            </a:r>
            <a:r>
              <a:rPr lang="en-US" altLang="ko-KR" sz="2000" b="1" u="sng" spc="-150" dirty="0" err="1" smtClean="0">
                <a:solidFill>
                  <a:schemeClr val="accent4">
                    <a:lumMod val="50000"/>
                  </a:schemeClr>
                </a:solidFill>
                <a:latin typeface="Rix고딕 B" pitchFamily="18" charset="-127"/>
                <a:ea typeface="Rix고딕 B" pitchFamily="18" charset="-127"/>
              </a:rPr>
              <a:t>Trulia</a:t>
            </a:r>
            <a:r>
              <a:rPr lang="en-US" altLang="ko-KR" sz="2000" b="1" u="sng" spc="-150" dirty="0" smtClean="0">
                <a:solidFill>
                  <a:schemeClr val="accent4">
                    <a:lumMod val="50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z="2000" b="1" u="sng" spc="-150" dirty="0" err="1">
                <a:solidFill>
                  <a:schemeClr val="accent4">
                    <a:lumMod val="50000"/>
                  </a:schemeClr>
                </a:solidFill>
                <a:latin typeface="Rix고딕 B" pitchFamily="18" charset="-127"/>
                <a:ea typeface="Rix고딕 B" pitchFamily="18" charset="-127"/>
              </a:rPr>
              <a:t>Dataviz</a:t>
            </a:r>
            <a:endParaRPr lang="en-US" altLang="ko-KR" sz="2000" b="1" u="sng" spc="-150" dirty="0">
              <a:solidFill>
                <a:schemeClr val="accent4">
                  <a:lumMod val="50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075" y="2204864"/>
            <a:ext cx="82753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부동산 관련 정보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범죄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학군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지역별 시세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주거시설 밀도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)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를</a:t>
            </a:r>
            <a:r>
              <a:rPr lang="en-US" altLang="ko-KR" sz="200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한 영역에 통합한 지도형 </a:t>
            </a:r>
            <a:r>
              <a:rPr lang="ko-KR" altLang="en-US" sz="200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인터랙티브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데이터 </a:t>
            </a:r>
            <a:r>
              <a:rPr lang="ko-KR" altLang="en-US" sz="2000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비주얼라이제이션으로</a:t>
            </a:r>
            <a:r>
              <a:rPr lang="ko-KR" altLang="en-US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제공 </a:t>
            </a:r>
            <a:endParaRPr lang="en-US" altLang="ko-KR" sz="2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1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→ 소비자가 원하는 정보를 </a:t>
            </a:r>
            <a:r>
              <a:rPr lang="ko-KR" altLang="en-US" sz="2000" dirty="0" err="1" smtClean="0">
                <a:solidFill>
                  <a:schemeClr val="bg1"/>
                </a:solidFill>
                <a:latin typeface="Rix고딕 M"/>
                <a:ea typeface="Rix고딕 M"/>
              </a:rPr>
              <a:t>통합형</a:t>
            </a: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Rix고딕 M"/>
                <a:ea typeface="Rix고딕 M"/>
              </a:rPr>
              <a:t>시각화자료로</a:t>
            </a: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 구성하여 </a:t>
            </a:r>
            <a:endParaRPr lang="en-US" altLang="ko-KR" sz="2000" dirty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Rix고딕 M"/>
                <a:ea typeface="Rix고딕 M"/>
              </a:rPr>
              <a:t>        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희망 지역들에 대한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즉각적 비교 </a:t>
            </a:r>
            <a:r>
              <a:rPr lang="en-US" altLang="ko-KR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Data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제공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 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→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매출 </a:t>
            </a:r>
            <a:r>
              <a:rPr lang="ko-KR" altLang="en-US" sz="2000" b="1" u="sng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연결율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↑</a:t>
            </a:r>
            <a:endParaRPr lang="en-US" altLang="ko-KR" sz="2000" b="1" u="sng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소비자의 의사결정을 위한 </a:t>
            </a:r>
            <a:r>
              <a:rPr lang="en-US" altLang="ko-KR" sz="2000" b="1" u="sng" dirty="0" smtClean="0">
                <a:solidFill>
                  <a:schemeClr val="bg1"/>
                </a:solidFill>
                <a:latin typeface="Rix고딕 M"/>
                <a:ea typeface="Rix고딕 M"/>
              </a:rPr>
              <a:t>Insight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M"/>
                <a:ea typeface="Rix고딕 M"/>
              </a:rPr>
              <a:t>도출이 빨라짐</a:t>
            </a:r>
            <a:endParaRPr lang="en-US" altLang="ko-KR" sz="2000" b="1" u="sng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altLang="ko-KR" sz="1000" u="sng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/>
                <a:ea typeface="Rix고딕 M"/>
              </a:rPr>
              <a:t>    </a:t>
            </a:r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소비자의 정보활용 ↑ 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→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소비자의</a:t>
            </a:r>
            <a:r>
              <a:rPr lang="en-US" altLang="ko-KR" sz="2000" b="1" u="sng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신뢰도 상승 및 새로운 소비자 유입 상승</a:t>
            </a:r>
            <a:endParaRPr lang="en-US" altLang="ko-KR" sz="2000" b="1" u="sng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bg1"/>
              </a:solidFill>
              <a:latin typeface="Rix고딕 M"/>
              <a:ea typeface="Rix고딕 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Show’-    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Trends/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Trulia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en-US" altLang="ko-KR" sz="2500" b="1" u="sng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Dataviz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53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784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□ Information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→ 상품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/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서비스 단계</a:t>
            </a:r>
            <a:endParaRPr lang="ko-KR" altLang="en-US" sz="2400" b="1" spc="-15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99080" y="2407915"/>
            <a:ext cx="8225340" cy="2135386"/>
            <a:chOff x="399080" y="2304430"/>
            <a:chExt cx="8225340" cy="2135386"/>
          </a:xfrm>
        </p:grpSpPr>
        <p:sp>
          <p:nvSpPr>
            <p:cNvPr id="15" name="자유형 14"/>
            <p:cNvSpPr/>
            <p:nvPr/>
          </p:nvSpPr>
          <p:spPr>
            <a:xfrm>
              <a:off x="399080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Big Data</a:t>
              </a:r>
              <a:endParaRPr lang="ko-KR" altLang="en-US" sz="2000" kern="1200" dirty="0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2139056" y="3577965"/>
              <a:ext cx="335340" cy="392285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2613595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Information</a:t>
              </a:r>
              <a:endParaRPr lang="ko-KR" altLang="en-US" sz="2000" kern="1200" dirty="0"/>
            </a:p>
          </p:txBody>
        </p:sp>
        <p:sp>
          <p:nvSpPr>
            <p:cNvPr id="19" name="자유형 18"/>
            <p:cNvSpPr/>
            <p:nvPr/>
          </p:nvSpPr>
          <p:spPr>
            <a:xfrm rot="19326573">
              <a:off x="4376163" y="2853704"/>
              <a:ext cx="337922" cy="364795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828110" y="2304430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Product/</a:t>
              </a: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/>
                <a:t>Service</a:t>
              </a:r>
              <a:endParaRPr lang="ko-KR" altLang="en-US" sz="2000" kern="1200" dirty="0"/>
            </a:p>
          </p:txBody>
        </p:sp>
        <p:sp>
          <p:nvSpPr>
            <p:cNvPr id="24" name="자유형 23"/>
            <p:cNvSpPr/>
            <p:nvPr/>
          </p:nvSpPr>
          <p:spPr>
            <a:xfrm rot="19882441">
              <a:off x="6575549" y="4101400"/>
              <a:ext cx="373459" cy="338416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7042624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Big Data</a:t>
              </a:r>
              <a:endParaRPr lang="ko-KR" altLang="en-US" sz="2000" kern="1200" dirty="0"/>
            </a:p>
          </p:txBody>
        </p:sp>
      </p:grpSp>
      <p:sp>
        <p:nvSpPr>
          <p:cNvPr id="26" name="자유형 25"/>
          <p:cNvSpPr/>
          <p:nvPr/>
        </p:nvSpPr>
        <p:spPr>
          <a:xfrm>
            <a:off x="4860032" y="4136107"/>
            <a:ext cx="1581796" cy="949077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/>
              <a:t>Reproduce</a:t>
            </a:r>
            <a:endParaRPr lang="ko-KR" altLang="en-US" sz="2000" kern="1200" dirty="0"/>
          </a:p>
        </p:txBody>
      </p:sp>
      <p:sp>
        <p:nvSpPr>
          <p:cNvPr id="27" name="자유형 26"/>
          <p:cNvSpPr/>
          <p:nvPr/>
        </p:nvSpPr>
        <p:spPr>
          <a:xfrm rot="1665210">
            <a:off x="4384949" y="4144509"/>
            <a:ext cx="320353" cy="415243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28" name="자유형 27"/>
          <p:cNvSpPr/>
          <p:nvPr/>
        </p:nvSpPr>
        <p:spPr>
          <a:xfrm rot="2450365">
            <a:off x="6544699" y="3036010"/>
            <a:ext cx="389319" cy="369736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29" name="타원 28"/>
          <p:cNvSpPr/>
          <p:nvPr/>
        </p:nvSpPr>
        <p:spPr>
          <a:xfrm rot="20493173">
            <a:off x="2163833" y="2437603"/>
            <a:ext cx="4754513" cy="1871419"/>
          </a:xfrm>
          <a:prstGeom prst="ellipse">
            <a:avLst/>
          </a:prstGeom>
          <a:solidFill>
            <a:schemeClr val="accent3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91680" y="4612079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수집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분석</a:t>
            </a:r>
            <a:endParaRPr lang="ko-KR" altLang="en-US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79912" y="4640163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유통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가공</a:t>
            </a:r>
            <a:endParaRPr lang="ko-KR" altLang="en-US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35654" y="2586955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상품</a:t>
            </a:r>
            <a:r>
              <a:rPr lang="ko-KR" altLang="en-US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화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III. 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생성 및 활용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Cycle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에 따른 역할 분석 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7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367828" y="370582"/>
            <a:ext cx="7948588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3000" dirty="0">
                <a:solidFill>
                  <a:srgbClr val="FFFFFF"/>
                </a:solidFill>
                <a:latin typeface="HelveticaNeueLT Com 65 Md" charset="0"/>
                <a:ea typeface="굴림" charset="-127"/>
                <a:sym typeface="HelveticaNeueLT Com 65 Md" charset="0"/>
              </a:rPr>
              <a:t>TREND </a:t>
            </a:r>
            <a:r>
              <a:rPr lang="en-US" altLang="ko-KR" sz="3000" dirty="0" smtClean="0">
                <a:solidFill>
                  <a:srgbClr val="FFFFFF"/>
                </a:solidFill>
                <a:latin typeface="HelveticaNeueLT Com 65 Md" charset="0"/>
                <a:ea typeface="굴림" charset="-127"/>
                <a:sym typeface="HelveticaNeueLT Com 65 Md" charset="0"/>
              </a:rPr>
              <a:t>INSIGHT(www.trendinsight.biz)</a:t>
            </a:r>
            <a:endParaRPr lang="en-US" altLang="ko-KR" sz="3000" dirty="0">
              <a:solidFill>
                <a:srgbClr val="FFFFFF"/>
              </a:solidFill>
              <a:latin typeface="HelveticaNeueLT Com 65 Md" charset="0"/>
              <a:ea typeface="굴림" charset="-127"/>
              <a:sym typeface="HelveticaNeueLT Com 65 Md" charset="0"/>
            </a:endParaRPr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4616649" y="1240866"/>
            <a:ext cx="2707322" cy="25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700" dirty="0">
                <a:solidFill>
                  <a:srgbClr val="FDC131"/>
                </a:solidFill>
                <a:latin typeface="Rix고딕 B" pitchFamily="18" charset="-127"/>
                <a:ea typeface="Rix고딕 B" pitchFamily="18" charset="-127"/>
                <a:sym typeface="YDIYGO350" charset="0"/>
              </a:rPr>
              <a:t>마이크로 마케팅 </a:t>
            </a:r>
            <a:r>
              <a:rPr lang="ko-KR" altLang="en-US" sz="1700" dirty="0" err="1">
                <a:solidFill>
                  <a:srgbClr val="FDC131"/>
                </a:solidFill>
                <a:latin typeface="Rix고딕 B" pitchFamily="18" charset="-127"/>
                <a:ea typeface="Rix고딕 B" pitchFamily="18" charset="-127"/>
                <a:sym typeface="YDIYGO350" charset="0"/>
              </a:rPr>
              <a:t>트렌드</a:t>
            </a:r>
            <a:r>
              <a:rPr lang="ko-KR" altLang="en-US" sz="1700" dirty="0">
                <a:solidFill>
                  <a:srgbClr val="FDC131"/>
                </a:solidFill>
                <a:latin typeface="Rix고딕 B" pitchFamily="18" charset="-127"/>
                <a:ea typeface="Rix고딕 B" pitchFamily="18" charset="-127"/>
                <a:sym typeface="YDIYGO350" charset="0"/>
              </a:rPr>
              <a:t> 미디어</a:t>
            </a:r>
          </a:p>
        </p:txBody>
      </p:sp>
      <p:sp>
        <p:nvSpPr>
          <p:cNvPr id="17411" name="Rectangle 3"/>
          <p:cNvSpPr>
            <a:spLocks/>
          </p:cNvSpPr>
          <p:nvPr/>
        </p:nvSpPr>
        <p:spPr bwMode="auto">
          <a:xfrm>
            <a:off x="4625578" y="1604527"/>
            <a:ext cx="3340759" cy="95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마이크로트렌드를</a:t>
            </a: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 </a:t>
            </a:r>
            <a:r>
              <a:rPr lang="ko-KR" altLang="en-US" sz="1100" dirty="0" err="1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비지니스</a:t>
            </a: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 관점으로 다양한 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사회</a:t>
            </a:r>
            <a:r>
              <a:rPr lang="en-US" altLang="ko-KR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, </a:t>
            </a: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경제</a:t>
            </a:r>
            <a:r>
              <a:rPr lang="en-US" altLang="ko-KR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, </a:t>
            </a: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문화 현상과 사례를 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징후로 파악하여</a:t>
            </a:r>
            <a:r>
              <a:rPr lang="en-US" altLang="ko-KR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, </a:t>
            </a: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미래의 </a:t>
            </a:r>
            <a:r>
              <a:rPr lang="ko-KR" altLang="en-US" sz="1100" dirty="0" err="1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비지니스</a:t>
            </a: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 기회를 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포착한 연구 </a:t>
            </a:r>
            <a:r>
              <a:rPr lang="ko-KR" altLang="en-US" sz="1100" dirty="0" err="1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인사이트</a:t>
            </a: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 리포트를 </a:t>
            </a:r>
            <a:r>
              <a:rPr lang="ko-KR" altLang="en-US" sz="1100" dirty="0" err="1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컨텐츠로</a:t>
            </a: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 다양한 채널에서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제공하는 마이크로 마케팅 </a:t>
            </a:r>
            <a:r>
              <a:rPr lang="ko-KR" altLang="en-US" sz="1100" dirty="0" err="1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트렌드</a:t>
            </a:r>
            <a:r>
              <a:rPr lang="ko-KR" altLang="en-US" sz="1100" dirty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 전문 미디어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86" y="1236762"/>
            <a:ext cx="3286125" cy="229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2" y="3411141"/>
            <a:ext cx="327942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27" y="2095128"/>
            <a:ext cx="21431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Rectangle 7"/>
          <p:cNvSpPr>
            <a:spLocks/>
          </p:cNvSpPr>
          <p:nvPr/>
        </p:nvSpPr>
        <p:spPr bwMode="auto">
          <a:xfrm>
            <a:off x="4625578" y="2831381"/>
            <a:ext cx="314829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500">
                <a:solidFill>
                  <a:srgbClr val="FDC131"/>
                </a:solidFill>
                <a:latin typeface="Rix고딕 B" pitchFamily="18" charset="-127"/>
                <a:ea typeface="Rix고딕 B" pitchFamily="18" charset="-127"/>
                <a:sym typeface="YDIYGO350" charset="0"/>
              </a:rPr>
              <a:t>마이크로 비지니스 생태계를 위한 미디어</a:t>
            </a:r>
          </a:p>
        </p:txBody>
      </p:sp>
      <p:sp>
        <p:nvSpPr>
          <p:cNvPr id="17416" name="Rectangle 8"/>
          <p:cNvSpPr>
            <a:spLocks/>
          </p:cNvSpPr>
          <p:nvPr/>
        </p:nvSpPr>
        <p:spPr bwMode="auto">
          <a:xfrm>
            <a:off x="4652370" y="3144993"/>
            <a:ext cx="3677765" cy="15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국내의 지속가능하며 성장가능한 비지니스 생태계가 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구축되기 위해서는 마이크로 시장 자체와 메가 트렌드로 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발전할 수 있는 마이크로 비지니스가 지속적으로 나와야 합니다</a:t>
            </a:r>
            <a:r>
              <a:rPr lang="en-US" altLang="ko-KR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.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100">
              <a:solidFill>
                <a:srgbClr val="FFFFFF"/>
              </a:solidFill>
              <a:latin typeface="Rix고딕 B" pitchFamily="18" charset="-127"/>
              <a:ea typeface="Rix고딕 B" pitchFamily="18" charset="-127"/>
              <a:sym typeface="YDIYGO330" charset="0"/>
            </a:endParaRP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이를 가능하게 하는 것은 아이디어 사례와 컨텐츠를 공유하고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미디어로서 마이크로 비지니스를 도와야 합니다</a:t>
            </a:r>
            <a:r>
              <a:rPr lang="en-US" altLang="ko-KR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.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100">
              <a:solidFill>
                <a:srgbClr val="FFFFFF"/>
              </a:solidFill>
              <a:latin typeface="Rix고딕 B" pitchFamily="18" charset="-127"/>
              <a:ea typeface="Rix고딕 B" pitchFamily="18" charset="-127"/>
              <a:sym typeface="YDIYGO330" charset="0"/>
            </a:endParaRP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트렌드인사이트는 그런 생태계를 구축해나가고 있습니다</a:t>
            </a:r>
            <a:r>
              <a:rPr lang="en-US" altLang="ko-KR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.</a:t>
            </a:r>
          </a:p>
        </p:txBody>
      </p:sp>
      <p:sp>
        <p:nvSpPr>
          <p:cNvPr id="17417" name="Rectangle 9"/>
          <p:cNvSpPr>
            <a:spLocks/>
          </p:cNvSpPr>
          <p:nvPr/>
        </p:nvSpPr>
        <p:spPr bwMode="auto">
          <a:xfrm>
            <a:off x="4625578" y="4916463"/>
            <a:ext cx="218008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500">
                <a:solidFill>
                  <a:srgbClr val="FCBD00"/>
                </a:solidFill>
                <a:latin typeface="Rix고딕 B" pitchFamily="18" charset="-127"/>
                <a:ea typeface="Rix고딕 B" pitchFamily="18" charset="-127"/>
                <a:sym typeface="YDIYGO350" charset="0"/>
              </a:rPr>
              <a:t>트렌드인사이트 미디어 채널</a:t>
            </a:r>
          </a:p>
        </p:txBody>
      </p:sp>
      <p:sp>
        <p:nvSpPr>
          <p:cNvPr id="17418" name="Rectangle 10"/>
          <p:cNvSpPr>
            <a:spLocks/>
          </p:cNvSpPr>
          <p:nvPr/>
        </p:nvSpPr>
        <p:spPr bwMode="auto">
          <a:xfrm>
            <a:off x="4652369" y="5271619"/>
            <a:ext cx="3274755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25000"/>
              <a:buFont typeface="Lucida Grande" charset="0"/>
              <a:buChar char="‣"/>
            </a:pPr>
            <a:r>
              <a:rPr lang="en-US" altLang="ko-KR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 </a:t>
            </a:r>
            <a:r>
              <a:rPr lang="ko-KR" altLang="en-US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트렌드인사이트 미디어 사이트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25000"/>
              <a:buFont typeface="Lucida Grande" charset="0"/>
              <a:buChar char="‣"/>
            </a:pPr>
            <a:r>
              <a:rPr lang="ko-KR" altLang="en-US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 아이디어 데이터베이스 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25000"/>
              <a:buFont typeface="Lucida Grande" charset="0"/>
              <a:buChar char="‣"/>
            </a:pPr>
            <a:r>
              <a:rPr lang="ko-KR" altLang="en-US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 월간 마이크로 비지니스 매거진 </a:t>
            </a:r>
            <a:r>
              <a:rPr lang="en-US" altLang="ko-KR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&lt;MICRO &amp; MARKET&gt;</a:t>
            </a:r>
          </a:p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25000"/>
              <a:buFont typeface="Lucida Grande" charset="0"/>
              <a:buChar char="‣"/>
            </a:pPr>
            <a:r>
              <a:rPr lang="en-US" altLang="ko-KR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 </a:t>
            </a:r>
            <a:r>
              <a:rPr lang="ko-KR" altLang="en-US" sz="110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sym typeface="YDIYGO330" charset="0"/>
              </a:rPr>
              <a:t>마케팅 관련 매체에 지속적인 기고활동</a:t>
            </a:r>
          </a:p>
        </p:txBody>
      </p:sp>
    </p:spTree>
    <p:extLst>
      <p:ext uri="{BB962C8B-B14F-4D97-AF65-F5344CB8AC3E}">
        <p14:creationId xmlns:p14="http://schemas.microsoft.com/office/powerpoint/2010/main" val="2498673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469106" y="2433668"/>
            <a:ext cx="1864782" cy="545807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Rix고딕 B" pitchFamily="18" charset="-127"/>
                <a:ea typeface="Rix고딕 B" pitchFamily="18" charset="-127"/>
              </a:rPr>
              <a:t>Information</a:t>
            </a:r>
            <a:endParaRPr lang="ko-KR" altLang="en-US" sz="2000" kern="1200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43" name="자유형 42"/>
          <p:cNvSpPr/>
          <p:nvPr/>
        </p:nvSpPr>
        <p:spPr>
          <a:xfrm>
            <a:off x="469923" y="3859151"/>
            <a:ext cx="1864782" cy="900258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Rix고딕 B" pitchFamily="18" charset="-127"/>
                <a:ea typeface="Rix고딕 B" pitchFamily="18" charset="-127"/>
              </a:rPr>
              <a:t>Product/</a:t>
            </a:r>
          </a:p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kern="1200" dirty="0" smtClean="0">
                <a:latin typeface="Rix고딕 B" pitchFamily="18" charset="-127"/>
                <a:ea typeface="Rix고딕 B" pitchFamily="18" charset="-127"/>
              </a:rPr>
              <a:t>Service</a:t>
            </a:r>
            <a:endParaRPr lang="ko-KR" altLang="en-US" sz="2000" kern="1200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44" name="자유형 43"/>
          <p:cNvSpPr/>
          <p:nvPr/>
        </p:nvSpPr>
        <p:spPr>
          <a:xfrm rot="5400000">
            <a:off x="1206836" y="3292879"/>
            <a:ext cx="389319" cy="369736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grpSp>
        <p:nvGrpSpPr>
          <p:cNvPr id="48" name="그룹 47"/>
          <p:cNvGrpSpPr/>
          <p:nvPr/>
        </p:nvGrpSpPr>
        <p:grpSpPr>
          <a:xfrm>
            <a:off x="1586364" y="2550227"/>
            <a:ext cx="2985636" cy="1814877"/>
            <a:chOff x="1508508" y="3478819"/>
            <a:chExt cx="2985636" cy="1814877"/>
          </a:xfrm>
        </p:grpSpPr>
        <p:sp>
          <p:nvSpPr>
            <p:cNvPr id="49" name="타원 48"/>
            <p:cNvSpPr/>
            <p:nvPr/>
          </p:nvSpPr>
          <p:spPr>
            <a:xfrm>
              <a:off x="2621936" y="3478819"/>
              <a:ext cx="1872208" cy="181487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spc="-150" dirty="0" smtClean="0">
                  <a:latin typeface="Rix고딕 B" pitchFamily="18" charset="-127"/>
                  <a:ea typeface="Rix고딕 B" pitchFamily="18" charset="-127"/>
                </a:rPr>
                <a:t>Data Visualization</a:t>
              </a:r>
            </a:p>
            <a:p>
              <a:pPr algn="ctr"/>
              <a:r>
                <a:rPr lang="ko-KR" altLang="en-US" sz="1500" spc="-150" dirty="0" smtClean="0">
                  <a:latin typeface="Rix고딕 B" pitchFamily="18" charset="-127"/>
                  <a:ea typeface="Rix고딕 B" pitchFamily="18" charset="-127"/>
                </a:rPr>
                <a:t>자체 상품화</a:t>
              </a:r>
              <a:endParaRPr lang="en-US" altLang="ko-KR" sz="1500" spc="-150" dirty="0" smtClean="0">
                <a:latin typeface="Rix고딕 B" pitchFamily="18" charset="-127"/>
                <a:ea typeface="Rix고딕 B" pitchFamily="18" charset="-127"/>
              </a:endParaRPr>
            </a:p>
          </p:txBody>
        </p:sp>
        <p:cxnSp>
          <p:nvCxnSpPr>
            <p:cNvPr id="50" name="직선 연결선 49"/>
            <p:cNvCxnSpPr>
              <a:stCxn id="44" idx="2"/>
              <a:endCxn id="49" idx="2"/>
            </p:cNvCxnSpPr>
            <p:nvPr/>
          </p:nvCxnSpPr>
          <p:spPr>
            <a:xfrm flipV="1">
              <a:off x="1508508" y="4386258"/>
              <a:ext cx="1113428" cy="2008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788024" y="2204864"/>
            <a:ext cx="4176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Data 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관리에 대한 소비자의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니즈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- Story Telling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화</a:t>
            </a:r>
            <a:endParaRPr lang="en-US" altLang="ko-KR" sz="2000" b="1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(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소비자 개인 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Data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관계 분석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)</a:t>
            </a:r>
          </a:p>
          <a:p>
            <a:endParaRPr lang="en-US" altLang="ko-KR" sz="2000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Data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에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근거한 빠른 진단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의사결정 유도</a:t>
            </a:r>
            <a:endParaRPr lang="en-US" altLang="ko-KR" sz="2000" b="1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소비자의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재구매율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유도</a:t>
            </a:r>
            <a:endParaRPr lang="ko-KR" altLang="en-US" sz="2000" b="1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901971" y="5733256"/>
            <a:ext cx="7414445" cy="72008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Rix고딕 B" pitchFamily="18" charset="-127"/>
                <a:ea typeface="Rix고딕 B" pitchFamily="18" charset="-127"/>
              </a:rPr>
              <a:t>상품</a:t>
            </a:r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/</a:t>
            </a:r>
            <a:r>
              <a:rPr lang="ko-KR" altLang="en-US" sz="2000" b="1" dirty="0" smtClean="0">
                <a:latin typeface="Rix고딕 B" pitchFamily="18" charset="-127"/>
                <a:ea typeface="Rix고딕 B" pitchFamily="18" charset="-127"/>
              </a:rPr>
              <a:t>서비스화 단계 </a:t>
            </a:r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Big Data Trend </a:t>
            </a:r>
          </a:p>
          <a:p>
            <a:pPr algn="ctr"/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: How To Make an Action</a:t>
            </a:r>
            <a:endParaRPr lang="ko-KR" altLang="en-US" sz="2000" b="1" dirty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1784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□ Information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→ 상품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/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서비스 단계</a:t>
            </a:r>
            <a:endParaRPr lang="ko-KR" altLang="en-US" sz="2400" b="1" spc="-15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III. 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생성 및 활용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Cycle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에 따른 역할 분석 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06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Information → Product/Service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단계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Case 1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784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ko-KR" sz="2400" b="1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Fitbit</a:t>
            </a:r>
            <a:endParaRPr lang="ko-KR" altLang="en-US" sz="2400" b="1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48938"/>
              </p:ext>
            </p:extLst>
          </p:nvPr>
        </p:nvGraphicFramePr>
        <p:xfrm>
          <a:off x="3275856" y="1876896"/>
          <a:ext cx="5256584" cy="33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8192"/>
                <a:gridCol w="35283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Service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운동 및 수면 자동측정기 전문업체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Website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www.fitbit.com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제품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Ultra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Wireless Activity - Sleep Tracker</a:t>
                      </a:r>
                    </a:p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Aria </a:t>
                      </a:r>
                      <a:r>
                        <a:rPr lang="en-US" altLang="ko-KR" baseline="0" dirty="0" err="1" smtClean="0">
                          <a:solidFill>
                            <a:schemeClr val="bg1"/>
                          </a:solidFill>
                        </a:rPr>
                        <a:t>Wi-fi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Smart Scale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헬스케어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측정기에 </a:t>
                      </a:r>
                      <a:r>
                        <a:rPr lang="en-US" altLang="ko-KR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Wi-fi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기능을 융합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/>
                          <a:ea typeface="Rix고딕 M"/>
                        </a:rPr>
                        <a:t>→ 사용자의 실시간 데이터 취합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Rix고딕 M"/>
                        <a:ea typeface="Rix고딕 M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/>
                          <a:ea typeface="Rix고딕 M"/>
                        </a:rPr>
                        <a:t>     →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/>
                          <a:ea typeface="Rix고딕 M"/>
                        </a:rPr>
                        <a:t>사용자의 </a:t>
                      </a:r>
                      <a:r>
                        <a:rPr lang="ko-KR" altLang="en-US" baseline="0" dirty="0" err="1" smtClean="0">
                          <a:solidFill>
                            <a:schemeClr val="bg1"/>
                          </a:solidFill>
                          <a:latin typeface="Rix고딕 M"/>
                          <a:ea typeface="Rix고딕 M"/>
                        </a:rPr>
                        <a:t>헬스케어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/>
                          <a:ea typeface="Rix고딕 M"/>
                        </a:rPr>
                        <a:t> 관리 편의 제공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Rix고딕 M"/>
                        <a:ea typeface="Rix고딕 M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endParaRPr lang="en-US" altLang="ko-KR" baseline="0" dirty="0" smtClean="0">
                        <a:solidFill>
                          <a:schemeClr val="bg1"/>
                        </a:solidFill>
                        <a:latin typeface="Rix고딕 M"/>
                        <a:ea typeface="Rix고딕 M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/>
                          <a:ea typeface="Rix고딕 M"/>
                        </a:rPr>
                        <a:t>즉각적인 데이터 시각화 기능 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/>
                          <a:ea typeface="Rix고딕 M"/>
                        </a:rPr>
                        <a:t>+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/>
                          <a:ea typeface="Rix고딕 M"/>
                        </a:rPr>
                        <a:t>어플리케이션 연결→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사용자의 데이터 시각화가 곧 상품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434" name="Picture 2" descr="http://blogs-images.forbes.com/tomiogeron/files/2012/01/Fitbit-logo-1024x337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37245"/>
            <a:ext cx="2448272" cy="8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901971" y="5733256"/>
            <a:ext cx="7414445" cy="72008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latin typeface="Rix고딕 B" pitchFamily="18" charset="-127"/>
                <a:ea typeface="Rix고딕 B" pitchFamily="18" charset="-127"/>
              </a:rPr>
              <a:t>Fitbit</a:t>
            </a:r>
            <a:r>
              <a:rPr lang="ko-KR" altLang="en-US" sz="2000" b="1" dirty="0" smtClean="0">
                <a:latin typeface="Rix고딕 B" pitchFamily="18" charset="-127"/>
                <a:ea typeface="Rix고딕 B" pitchFamily="18" charset="-127"/>
              </a:rPr>
              <a:t>의 </a:t>
            </a:r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‘How To Make an Action’</a:t>
            </a:r>
            <a:r>
              <a:rPr lang="ko-KR" altLang="en-US" sz="2000" b="1" dirty="0" smtClean="0"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z="2000" b="1" dirty="0" smtClean="0">
                <a:latin typeface="Rix고딕 B" pitchFamily="18" charset="-127"/>
                <a:ea typeface="Rix고딕 B" pitchFamily="18" charset="-127"/>
              </a:rPr>
              <a:t>-  </a:t>
            </a:r>
            <a:r>
              <a:rPr lang="en-US" altLang="ko-KR" sz="2000" b="1" u="sng" dirty="0" err="1" smtClean="0">
                <a:latin typeface="Rix고딕 B" pitchFamily="18" charset="-127"/>
                <a:ea typeface="Rix고딕 B" pitchFamily="18" charset="-127"/>
              </a:rPr>
              <a:t>Fitbit</a:t>
            </a:r>
            <a:r>
              <a:rPr lang="en-US" altLang="ko-KR" sz="2000" b="1" u="sng" dirty="0" smtClean="0">
                <a:latin typeface="Rix고딕 B" pitchFamily="18" charset="-127"/>
                <a:ea typeface="Rix고딕 B" pitchFamily="18" charset="-127"/>
              </a:rPr>
              <a:t> Progress</a:t>
            </a:r>
            <a:endParaRPr lang="ko-KR" altLang="en-US" sz="2000" b="1" u="sng" dirty="0">
              <a:latin typeface="Rix고딕 B" pitchFamily="18" charset="-127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5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7544" y="1268760"/>
            <a:ext cx="2664296" cy="612068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u="sng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Fitbit</a:t>
            </a:r>
            <a:r>
              <a:rPr lang="en-US" altLang="ko-KR" sz="2000" b="1" u="sng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Progress</a:t>
            </a:r>
            <a:endParaRPr lang="en-US" altLang="ko-KR" sz="2000" b="1" u="sng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075" y="2276872"/>
            <a:ext cx="8419405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관리하기 힘든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헬스케어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데이터 </a:t>
            </a:r>
            <a:endParaRPr lang="en-US" altLang="ko-KR" sz="2000" b="1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1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Rix고딕 M"/>
                <a:ea typeface="Rix고딕 M"/>
              </a:rPr>
              <a:t>→ 실시간 데이터를 수집하여 웹과 애플리케이션 프로그램</a:t>
            </a:r>
            <a:r>
              <a:rPr lang="en-US" altLang="ko-KR" dirty="0" smtClean="0">
                <a:solidFill>
                  <a:schemeClr val="bg1"/>
                </a:solidFill>
                <a:latin typeface="Rix고딕 M"/>
                <a:ea typeface="Rix고딕 M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Rix고딕 M"/>
                <a:ea typeface="Rix고딕 M"/>
              </a:rPr>
              <a:t>Fitbit</a:t>
            </a:r>
            <a:r>
              <a:rPr lang="en-US" altLang="ko-KR" dirty="0" smtClean="0">
                <a:solidFill>
                  <a:schemeClr val="bg1"/>
                </a:solidFill>
                <a:latin typeface="Rix고딕 M"/>
                <a:ea typeface="Rix고딕 M"/>
              </a:rPr>
              <a:t> Progress)</a:t>
            </a:r>
            <a:r>
              <a:rPr lang="ko-KR" altLang="en-US" dirty="0" smtClean="0">
                <a:solidFill>
                  <a:schemeClr val="bg1"/>
                </a:solidFill>
                <a:latin typeface="Rix고딕 M"/>
                <a:ea typeface="Rix고딕 M"/>
              </a:rPr>
              <a:t>로 </a:t>
            </a:r>
            <a:endParaRPr lang="en-US" altLang="ko-KR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Rix고딕 M"/>
                <a:ea typeface="Rix고딕 M"/>
              </a:rPr>
              <a:t>        </a:t>
            </a:r>
            <a:r>
              <a:rPr lang="ko-KR" altLang="en-US" dirty="0" smtClean="0">
                <a:solidFill>
                  <a:schemeClr val="bg1"/>
                </a:solidFill>
                <a:latin typeface="Rix고딕 M"/>
                <a:ea typeface="Rix고딕 M"/>
              </a:rPr>
              <a:t>시각화하여 제공</a:t>
            </a:r>
            <a:endParaRPr lang="en-US" altLang="ko-KR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endParaRPr lang="en-US" altLang="ko-KR" sz="60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Rix고딕 M"/>
                <a:ea typeface="Rix고딕 M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Rix고딕 M"/>
                <a:ea typeface="Rix고딕 M"/>
              </a:rPr>
              <a:t>→ </a:t>
            </a:r>
            <a:r>
              <a:rPr lang="ko-KR" altLang="en-US" u="sng" dirty="0" smtClean="0">
                <a:solidFill>
                  <a:schemeClr val="bg1"/>
                </a:solidFill>
                <a:latin typeface="Rix고딕 M"/>
                <a:ea typeface="Rix고딕 M"/>
              </a:rPr>
              <a:t>사용자의 즉각적인 정보 분석</a:t>
            </a:r>
            <a:r>
              <a:rPr lang="en-US" altLang="ko-KR" u="sng" dirty="0" smtClean="0">
                <a:solidFill>
                  <a:schemeClr val="bg1"/>
                </a:solidFill>
                <a:latin typeface="Rix고딕 M"/>
                <a:ea typeface="Rix고딕 M"/>
              </a:rPr>
              <a:t>(Storytelling) </a:t>
            </a:r>
            <a:r>
              <a:rPr lang="ko-KR" altLang="en-US" u="sng" dirty="0" smtClean="0">
                <a:solidFill>
                  <a:schemeClr val="bg1"/>
                </a:solidFill>
                <a:latin typeface="Rix고딕 M"/>
                <a:ea typeface="Rix고딕 M"/>
              </a:rPr>
              <a:t>및 관리 편의성 증대</a:t>
            </a:r>
            <a:endParaRPr lang="en-US" altLang="ko-KR" u="sng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endParaRPr lang="en-US" altLang="ko-KR" sz="600" u="sng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endParaRPr lang="en-US" altLang="ko-KR" sz="500" u="sng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Rix고딕 M"/>
                <a:ea typeface="Rix고딕 M"/>
              </a:rPr>
              <a:t>   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/>
                <a:ea typeface="Rix고딕 M"/>
              </a:rPr>
              <a:t>→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정보에 대한 소비자 즉각적인 </a:t>
            </a:r>
            <a:r>
              <a:rPr lang="en-US" altLang="ko-KR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Action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발생</a:t>
            </a:r>
            <a:r>
              <a:rPr lang="en-US" altLang="ko-KR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브랜드 이미지 제고</a:t>
            </a:r>
            <a:endParaRPr lang="en-US" altLang="ko-KR" sz="2000" b="1" u="sng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endParaRPr lang="en-US" altLang="ko-KR" sz="2000" dirty="0">
              <a:solidFill>
                <a:schemeClr val="bg1"/>
              </a:solidFill>
              <a:latin typeface="Rix고딕 M"/>
              <a:ea typeface="Rix고딕 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Fitbit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Make an Action’-    </a:t>
            </a:r>
            <a:r>
              <a:rPr lang="en-US" altLang="ko-KR" sz="2500" b="1" u="sng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Fitbit</a:t>
            </a:r>
            <a:r>
              <a:rPr lang="en-US" altLang="ko-KR" sz="25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Progress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8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5536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ko-KR" sz="24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Mint.com</a:t>
            </a:r>
            <a:endParaRPr lang="ko-KR" altLang="en-US" sz="2400" b="1" spc="-15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708264"/>
              </p:ext>
            </p:extLst>
          </p:nvPr>
        </p:nvGraphicFramePr>
        <p:xfrm>
          <a:off x="3275856" y="1876896"/>
          <a:ext cx="5256584" cy="293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8192"/>
                <a:gridCol w="35283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Service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미국 개인 재정 관리 서비스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부채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경비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예산 관리 등 비교 상담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Website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www.mint.com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개인이 보유한 모든 금융관련 자산 및 금융서비스를 통합하여 관리하는 플랫폼 서비스</a:t>
                      </a:r>
                      <a:endParaRPr lang="en-US" altLang="ko-KR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endParaRPr lang="en-US" altLang="ko-KR" sz="600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</a:t>
                      </a: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- 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각 신용카드</a:t>
                      </a: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은행 계좌</a:t>
                      </a: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증권</a:t>
                      </a: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계좌</a:t>
                      </a: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대출 계좌</a:t>
                      </a: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보유 부동산의 시세</a:t>
                      </a: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소유 </a:t>
                      </a:r>
                      <a:endParaRPr lang="en-US" altLang="ko-KR" sz="1500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      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예술품</a:t>
                      </a: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및 자동차 시세</a:t>
                      </a: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 - 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자산의 증감 분석</a:t>
                      </a: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 S&amp;P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수익률 비교 분석</a:t>
                      </a:r>
                      <a:endParaRPr lang="en-US" altLang="ko-KR" sz="1500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 -  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사용자의 모든 자산정보를 </a:t>
                      </a:r>
                      <a:r>
                        <a:rPr lang="ko-KR" altLang="en-US" sz="1500" spc="-150" baseline="0" dirty="0" err="1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데이터비주얼라이제이션으로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제작하여 </a:t>
                      </a:r>
                      <a:endParaRPr lang="en-US" altLang="ko-KR" sz="1500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marL="0" indent="0" latinLnBrk="1">
                        <a:buFont typeface="Wingdings" pitchFamily="2" charset="2"/>
                        <a:buNone/>
                      </a:pPr>
                      <a:r>
                        <a:rPr lang="en-US" altLang="ko-KR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         Application</a:t>
                      </a:r>
                      <a:r>
                        <a:rPr lang="ko-KR" altLang="en-US" sz="1500" spc="-150" baseline="0" dirty="0" smtClean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과 웹 리포트로 제공</a:t>
                      </a:r>
                      <a:endParaRPr lang="en-US" altLang="ko-KR" sz="1500" spc="-150" baseline="0" dirty="0" smtClean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40" name="Picture 4" descr="http://reidmore.files.wordpress.com/2012/02/mi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5"/>
            <a:ext cx="2592288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Information → Product/Service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단계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Case 2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1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7544" y="1268760"/>
            <a:ext cx="1800200" cy="6120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Mint.com</a:t>
            </a:r>
            <a:endParaRPr lang="en-US" altLang="ko-KR" sz="2000" b="1" spc="-15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75" y="2204864"/>
            <a:ext cx="8275389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여러 금융자산 데이터를 모아 한 곳에 </a:t>
            </a:r>
            <a:endParaRPr lang="en-US" altLang="ko-KR" sz="2000" b="1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1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Rix고딕 M"/>
                <a:ea typeface="Rix고딕 M"/>
              </a:rPr>
              <a:t>금융자산마다 다른 웹사이트</a:t>
            </a:r>
            <a:r>
              <a:rPr lang="en-US" altLang="ko-KR" dirty="0" smtClean="0">
                <a:solidFill>
                  <a:schemeClr val="bg1"/>
                </a:solidFill>
                <a:latin typeface="Rix고딕 M"/>
                <a:ea typeface="Rix고딕 M"/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  <a:latin typeface="Rix고딕 M"/>
                <a:ea typeface="Rix고딕 M"/>
              </a:rPr>
              <a:t>앱</a:t>
            </a:r>
            <a:r>
              <a:rPr lang="ko-KR" altLang="en-US" dirty="0" smtClean="0">
                <a:solidFill>
                  <a:schemeClr val="bg1"/>
                </a:solidFill>
                <a:latin typeface="Rix고딕 M"/>
                <a:ea typeface="Rix고딕 M"/>
              </a:rPr>
              <a:t> 이용</a:t>
            </a:r>
            <a:r>
              <a:rPr lang="en-US" altLang="ko-KR" dirty="0" smtClean="0">
                <a:solidFill>
                  <a:schemeClr val="bg1"/>
                </a:solidFill>
                <a:latin typeface="Rix고딕 M"/>
                <a:ea typeface="Rix고딕 M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Rix고딕 M"/>
                <a:ea typeface="Rix고딕 M"/>
              </a:rPr>
              <a:t>금융자산 </a:t>
            </a:r>
            <a:r>
              <a:rPr lang="en-US" altLang="ko-KR" dirty="0" smtClean="0">
                <a:solidFill>
                  <a:schemeClr val="bg1"/>
                </a:solidFill>
                <a:latin typeface="Rix고딕 M"/>
                <a:ea typeface="Rix고딕 M"/>
              </a:rPr>
              <a:t>Data</a:t>
            </a:r>
            <a:r>
              <a:rPr lang="ko-KR" altLang="en-US" dirty="0" smtClean="0">
                <a:solidFill>
                  <a:schemeClr val="bg1"/>
                </a:solidFill>
                <a:latin typeface="Rix고딕 M"/>
                <a:ea typeface="Rix고딕 M"/>
              </a:rPr>
              <a:t>의 분산</a:t>
            </a:r>
            <a:r>
              <a:rPr lang="en-US" altLang="ko-KR" dirty="0">
                <a:solidFill>
                  <a:schemeClr val="bg1"/>
                </a:solidFill>
                <a:latin typeface="Rix고딕 M"/>
                <a:ea typeface="Rix고딕 M"/>
              </a:rPr>
              <a:t>)</a:t>
            </a:r>
            <a:endParaRPr lang="en-US" altLang="ko-KR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endParaRPr lang="en-US" altLang="ko-KR" sz="60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Rix고딕 M"/>
                <a:ea typeface="Rix고딕 M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Rix고딕 M"/>
                <a:ea typeface="Rix고딕 M"/>
              </a:rPr>
              <a:t>→ 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/>
                <a:ea typeface="Rix고딕 M"/>
              </a:rPr>
              <a:t>분산된 정보를 하나의 플랫폼에 데이터 </a:t>
            </a:r>
            <a:r>
              <a:rPr lang="ko-KR" altLang="en-US" spc="-150" dirty="0" err="1" smtClean="0">
                <a:solidFill>
                  <a:schemeClr val="bg1"/>
                </a:solidFill>
                <a:latin typeface="Rix고딕 M"/>
                <a:ea typeface="Rix고딕 M"/>
              </a:rPr>
              <a:t>비주얼라이제이션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/>
                <a:ea typeface="Rix고딕 M"/>
              </a:rPr>
              <a:t> 분석 리포트를 제공</a:t>
            </a:r>
            <a:endParaRPr lang="en-US" altLang="ko-KR" spc="-15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endParaRPr lang="en-US" altLang="ko-KR" sz="600" spc="-15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/>
                <a:ea typeface="Rix고딕 M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Rix고딕 M"/>
                <a:ea typeface="Rix고딕 M"/>
              </a:rPr>
              <a:t>→ </a:t>
            </a:r>
            <a:r>
              <a:rPr lang="ko-KR" altLang="en-US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개인 재정에 대한 </a:t>
            </a:r>
            <a:r>
              <a:rPr lang="en-US" altLang="ko-KR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Insight </a:t>
            </a:r>
            <a:r>
              <a:rPr lang="ko-KR" altLang="en-US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획득</a:t>
            </a:r>
            <a:endParaRPr lang="en-US" altLang="ko-KR" b="1" u="sng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Rix고딕 M"/>
              <a:ea typeface="Rix고딕 M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solidFill>
                  <a:schemeClr val="bg1"/>
                </a:solidFill>
                <a:latin typeface="Rix고딕 M"/>
                <a:ea typeface="Rix고딕 M"/>
              </a:rPr>
              <a:t>분석 결과를 바탕으로 개인 소비자의 재정관리 솔루션 추천 </a:t>
            </a:r>
            <a:endParaRPr lang="en-US" altLang="ko-KR" sz="2000" b="1" u="sng" dirty="0">
              <a:solidFill>
                <a:schemeClr val="bg1"/>
              </a:solidFill>
              <a:latin typeface="Rix고딕 M"/>
              <a:ea typeface="Rix고딕 M"/>
            </a:endParaRPr>
          </a:p>
          <a:p>
            <a:endParaRPr lang="en-US" altLang="ko-KR" sz="500" u="sng" spc="-15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Rix고딕 M"/>
                <a:ea typeface="Rix고딕 M"/>
              </a:rPr>
              <a:t>     </a:t>
            </a:r>
            <a:r>
              <a:rPr lang="en-US" altLang="ko-KR" sz="2000" dirty="0" smtClean="0">
                <a:solidFill>
                  <a:schemeClr val="bg1"/>
                </a:solidFill>
                <a:latin typeface="Rix고딕 M"/>
                <a:ea typeface="Rix고딕 M"/>
              </a:rPr>
              <a:t>→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정보에 대한 소비자의 즉각적인 </a:t>
            </a:r>
            <a:r>
              <a:rPr lang="en-US" altLang="ko-KR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Action </a:t>
            </a:r>
            <a:r>
              <a:rPr lang="ko-KR" altLang="en-US" sz="2000" b="1" u="sng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발생</a:t>
            </a:r>
            <a:endParaRPr lang="en-US" altLang="ko-KR" sz="2000" b="1" u="sng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Rix고딕 M"/>
                <a:ea typeface="Rix고딕 M"/>
              </a:rPr>
              <a:t>  </a:t>
            </a:r>
            <a:endParaRPr lang="en-US" altLang="ko-KR" sz="2000" u="sng" dirty="0">
              <a:solidFill>
                <a:schemeClr val="bg1"/>
              </a:solidFill>
              <a:latin typeface="Rix고딕 M"/>
              <a:ea typeface="Rix고딕 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1784" y="260648"/>
            <a:ext cx="84066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Mint</a:t>
            </a:r>
            <a:r>
              <a:rPr lang="ko-KR" altLang="en-US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의 </a:t>
            </a:r>
            <a:r>
              <a:rPr lang="en-US" altLang="ko-KR" sz="2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‘How to Make an Action’</a:t>
            </a:r>
            <a:endParaRPr lang="ko-KR" altLang="en-US" sz="2500" b="1" u="sng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31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99080" y="1988840"/>
            <a:ext cx="8225340" cy="2135386"/>
            <a:chOff x="399080" y="2304430"/>
            <a:chExt cx="8225340" cy="2135386"/>
          </a:xfrm>
        </p:grpSpPr>
        <p:sp>
          <p:nvSpPr>
            <p:cNvPr id="15" name="자유형 14"/>
            <p:cNvSpPr/>
            <p:nvPr/>
          </p:nvSpPr>
          <p:spPr>
            <a:xfrm>
              <a:off x="399080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Big Data</a:t>
              </a:r>
              <a:endParaRPr lang="ko-KR" altLang="en-US" sz="2000" kern="1200" dirty="0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2139056" y="3577965"/>
              <a:ext cx="335340" cy="392285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2613595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Information</a:t>
              </a:r>
              <a:endParaRPr lang="ko-KR" altLang="en-US" sz="2000" kern="1200" dirty="0"/>
            </a:p>
          </p:txBody>
        </p:sp>
        <p:sp>
          <p:nvSpPr>
            <p:cNvPr id="19" name="자유형 18"/>
            <p:cNvSpPr/>
            <p:nvPr/>
          </p:nvSpPr>
          <p:spPr>
            <a:xfrm rot="19326573">
              <a:off x="4376163" y="2853704"/>
              <a:ext cx="337922" cy="364795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828110" y="2304430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Product/</a:t>
              </a: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/>
                <a:t>Service</a:t>
              </a:r>
              <a:endParaRPr lang="ko-KR" altLang="en-US" sz="2000" kern="1200" dirty="0"/>
            </a:p>
          </p:txBody>
        </p:sp>
        <p:sp>
          <p:nvSpPr>
            <p:cNvPr id="24" name="자유형 23"/>
            <p:cNvSpPr/>
            <p:nvPr/>
          </p:nvSpPr>
          <p:spPr>
            <a:xfrm rot="19882441">
              <a:off x="6575549" y="4101400"/>
              <a:ext cx="373459" cy="338416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7042624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Big Data</a:t>
              </a:r>
              <a:endParaRPr lang="ko-KR" altLang="en-US" sz="2000" kern="1200" dirty="0"/>
            </a:p>
          </p:txBody>
        </p:sp>
      </p:grpSp>
      <p:sp>
        <p:nvSpPr>
          <p:cNvPr id="26" name="자유형 25"/>
          <p:cNvSpPr/>
          <p:nvPr/>
        </p:nvSpPr>
        <p:spPr>
          <a:xfrm>
            <a:off x="4860032" y="3717032"/>
            <a:ext cx="1581796" cy="949077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/>
              <a:t>Reproduce</a:t>
            </a:r>
            <a:endParaRPr lang="ko-KR" altLang="en-US" sz="2000" kern="1200" dirty="0"/>
          </a:p>
        </p:txBody>
      </p:sp>
      <p:sp>
        <p:nvSpPr>
          <p:cNvPr id="27" name="자유형 26"/>
          <p:cNvSpPr/>
          <p:nvPr/>
        </p:nvSpPr>
        <p:spPr>
          <a:xfrm rot="1665210">
            <a:off x="4384949" y="3725434"/>
            <a:ext cx="320353" cy="415243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28" name="자유형 27"/>
          <p:cNvSpPr/>
          <p:nvPr/>
        </p:nvSpPr>
        <p:spPr>
          <a:xfrm rot="2450365">
            <a:off x="6544699" y="2616935"/>
            <a:ext cx="389319" cy="369736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29" name="타원 28"/>
          <p:cNvSpPr/>
          <p:nvPr/>
        </p:nvSpPr>
        <p:spPr>
          <a:xfrm rot="769203">
            <a:off x="2163833" y="2914807"/>
            <a:ext cx="4754513" cy="1871419"/>
          </a:xfrm>
          <a:prstGeom prst="ellipse">
            <a:avLst/>
          </a:prstGeom>
          <a:solidFill>
            <a:schemeClr val="accent3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91680" y="4193004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수집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분석</a:t>
            </a:r>
            <a:endParaRPr lang="ko-KR" altLang="en-US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79912" y="4221088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유통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가공</a:t>
            </a:r>
            <a:endParaRPr lang="ko-KR" altLang="en-US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35654" y="2167880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상품</a:t>
            </a:r>
            <a:r>
              <a:rPr lang="ko-KR" altLang="en-US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화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41784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□ Information </a:t>
            </a:r>
            <a:r>
              <a:rPr lang="ko-KR" altLang="en-US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→ </a:t>
            </a:r>
            <a:r>
              <a:rPr lang="en-US" altLang="ko-KR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Reproduce </a:t>
            </a:r>
            <a:r>
              <a:rPr lang="ko-KR" altLang="en-US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단계</a:t>
            </a:r>
            <a:endParaRPr lang="ko-KR" altLang="en-US" sz="2400" b="1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III. 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생성 및 활용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Cycle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에 따른 역할 분석 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88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1784" y="1290826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□ Information </a:t>
            </a:r>
            <a:r>
              <a:rPr lang="ko-KR" altLang="en-US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→ </a:t>
            </a:r>
            <a:r>
              <a:rPr lang="en-US" altLang="ko-KR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Reproduce </a:t>
            </a:r>
            <a:r>
              <a:rPr lang="ko-KR" altLang="en-US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단계</a:t>
            </a:r>
            <a:endParaRPr lang="ko-KR" altLang="en-US" sz="2400" b="1" spc="-150" dirty="0">
              <a:solidFill>
                <a:prstClr val="white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469106" y="2564904"/>
            <a:ext cx="1864782" cy="545807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b="1" dirty="0" smtClean="0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rPr>
              <a:t>Information</a:t>
            </a:r>
            <a:endParaRPr lang="ko-KR" altLang="en-US" sz="2000" b="1" dirty="0">
              <a:solidFill>
                <a:prstClr val="white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43" name="자유형 42"/>
          <p:cNvSpPr/>
          <p:nvPr/>
        </p:nvSpPr>
        <p:spPr>
          <a:xfrm>
            <a:off x="469923" y="3990387"/>
            <a:ext cx="1864782" cy="530423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b="1" dirty="0" smtClean="0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rPr>
              <a:t>Reproduce</a:t>
            </a:r>
            <a:endParaRPr lang="ko-KR" altLang="en-US" sz="2000" b="1" dirty="0">
              <a:solidFill>
                <a:prstClr val="white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44" name="자유형 43"/>
          <p:cNvSpPr/>
          <p:nvPr/>
        </p:nvSpPr>
        <p:spPr>
          <a:xfrm rot="5400000">
            <a:off x="1206836" y="3424115"/>
            <a:ext cx="389319" cy="369736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>
              <a:solidFill>
                <a:prstClr val="white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586364" y="2705933"/>
            <a:ext cx="2985636" cy="1814877"/>
            <a:chOff x="1508508" y="3503289"/>
            <a:chExt cx="2985636" cy="1814877"/>
          </a:xfrm>
          <a:solidFill>
            <a:srgbClr val="00B0F0"/>
          </a:solidFill>
        </p:grpSpPr>
        <p:sp>
          <p:nvSpPr>
            <p:cNvPr id="49" name="타원 48"/>
            <p:cNvSpPr/>
            <p:nvPr/>
          </p:nvSpPr>
          <p:spPr>
            <a:xfrm>
              <a:off x="2621936" y="3503289"/>
              <a:ext cx="1872208" cy="1814877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150" dirty="0" smtClean="0">
                  <a:solidFill>
                    <a:prstClr val="white"/>
                  </a:solidFill>
                  <a:latin typeface="Rix고딕 M" pitchFamily="18" charset="-127"/>
                  <a:ea typeface="Rix고딕 M" pitchFamily="18" charset="-127"/>
                </a:rPr>
                <a:t>소비자 </a:t>
              </a:r>
              <a:endParaRPr lang="en-US" altLang="ko-KR" sz="2000" b="1" spc="-150" dirty="0" smtClean="0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  <a:p>
              <a:pPr algn="ctr"/>
              <a:r>
                <a:rPr lang="ko-KR" altLang="en-US" sz="2000" b="1" spc="-150" dirty="0" err="1" smtClean="0">
                  <a:solidFill>
                    <a:prstClr val="white"/>
                  </a:solidFill>
                  <a:latin typeface="Rix고딕 M" pitchFamily="18" charset="-127"/>
                  <a:ea typeface="Rix고딕 M" pitchFamily="18" charset="-127"/>
                </a:rPr>
                <a:t>니즈</a:t>
              </a:r>
              <a:r>
                <a:rPr lang="ko-KR" altLang="en-US" sz="2000" b="1" spc="-150" dirty="0" smtClean="0">
                  <a:solidFill>
                    <a:prstClr val="white"/>
                  </a:solidFill>
                  <a:latin typeface="Rix고딕 M" pitchFamily="18" charset="-127"/>
                  <a:ea typeface="Rix고딕 M" pitchFamily="18" charset="-127"/>
                </a:rPr>
                <a:t> 솔루션</a:t>
              </a:r>
              <a:endParaRPr lang="en-US" altLang="ko-KR" sz="2000" b="1" spc="-150" dirty="0" smtClean="0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  <a:p>
              <a:pPr algn="ctr"/>
              <a:r>
                <a:rPr lang="en-US" altLang="ko-KR" sz="2000" b="1" spc="-150" dirty="0" err="1" smtClean="0">
                  <a:solidFill>
                    <a:prstClr val="white"/>
                  </a:solidFill>
                  <a:latin typeface="Rix고딕 M" pitchFamily="18" charset="-127"/>
                  <a:ea typeface="Rix고딕 M" pitchFamily="18" charset="-127"/>
                </a:rPr>
                <a:t>Curation</a:t>
              </a:r>
              <a:endParaRPr lang="en-US" altLang="ko-KR" sz="2000" b="1" spc="-150" dirty="0" smtClean="0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cxnSp>
          <p:nvCxnSpPr>
            <p:cNvPr id="50" name="직선 연결선 49"/>
            <p:cNvCxnSpPr>
              <a:stCxn id="44" idx="2"/>
              <a:endCxn id="49" idx="2"/>
            </p:cNvCxnSpPr>
            <p:nvPr/>
          </p:nvCxnSpPr>
          <p:spPr>
            <a:xfrm>
              <a:off x="1508508" y="4406340"/>
              <a:ext cx="1113428" cy="4388"/>
            </a:xfrm>
            <a:prstGeom prst="line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5076056" y="2336100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prstClr val="white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 smtClean="0">
              <a:solidFill>
                <a:prstClr val="white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901971" y="5733256"/>
            <a:ext cx="7414445" cy="72008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Rix고딕 M" pitchFamily="18" charset="-127"/>
                <a:ea typeface="Rix고딕 M" pitchFamily="18" charset="-127"/>
              </a:rPr>
              <a:t>정보 유통</a:t>
            </a:r>
            <a:r>
              <a:rPr lang="en-US" altLang="ko-KR" sz="2000" b="1" dirty="0" smtClean="0"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z="2000" b="1" dirty="0" smtClean="0">
                <a:latin typeface="Rix고딕 M" pitchFamily="18" charset="-127"/>
                <a:ea typeface="Rix고딕 M" pitchFamily="18" charset="-127"/>
              </a:rPr>
              <a:t>가공 단계의 </a:t>
            </a:r>
            <a:r>
              <a:rPr lang="en-US" altLang="ko-KR" sz="2000" b="1" dirty="0" smtClean="0">
                <a:latin typeface="Rix고딕 M" pitchFamily="18" charset="-127"/>
                <a:ea typeface="Rix고딕 M" pitchFamily="18" charset="-127"/>
              </a:rPr>
              <a:t>Trend</a:t>
            </a:r>
          </a:p>
          <a:p>
            <a:pPr algn="ctr"/>
            <a:r>
              <a:rPr lang="en-US" altLang="ko-KR" sz="2000" b="1" dirty="0" smtClean="0">
                <a:latin typeface="Rix고딕 M" pitchFamily="18" charset="-127"/>
                <a:ea typeface="Rix고딕 M" pitchFamily="18" charset="-127"/>
              </a:rPr>
              <a:t>: SNS </a:t>
            </a:r>
            <a:r>
              <a:rPr lang="ko-KR" altLang="en-US" sz="2000" b="1" dirty="0" smtClean="0">
                <a:latin typeface="Rix고딕 M" pitchFamily="18" charset="-127"/>
                <a:ea typeface="Rix고딕 M" pitchFamily="18" charset="-127"/>
              </a:rPr>
              <a:t>정보 확산 </a:t>
            </a:r>
            <a:r>
              <a:rPr lang="en-US" altLang="ko-KR" sz="2000" b="1" dirty="0" smtClean="0">
                <a:latin typeface="Rix고딕 M" pitchFamily="18" charset="-127"/>
                <a:ea typeface="Rix고딕 M" pitchFamily="18" charset="-127"/>
              </a:rPr>
              <a:t>→ SCS (Social </a:t>
            </a:r>
            <a:r>
              <a:rPr lang="en-US" altLang="ko-KR" sz="2000" b="1" dirty="0" err="1" smtClean="0">
                <a:latin typeface="Rix고딕 M" pitchFamily="18" charset="-127"/>
                <a:ea typeface="Rix고딕 M" pitchFamily="18" charset="-127"/>
              </a:rPr>
              <a:t>Curtion</a:t>
            </a:r>
            <a:r>
              <a:rPr lang="en-US" altLang="ko-KR" sz="2000" b="1" dirty="0" smtClean="0">
                <a:latin typeface="Rix고딕 M" pitchFamily="18" charset="-127"/>
                <a:ea typeface="Rix고딕 M" pitchFamily="18" charset="-127"/>
              </a:rPr>
              <a:t> Service)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8024" y="2060848"/>
            <a:ext cx="41764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신뢰할 만한 정보 출처</a:t>
            </a:r>
            <a:r>
              <a:rPr lang="en-US" altLang="ko-KR" sz="2000" b="1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신뢰할 만한 근거 자료</a:t>
            </a:r>
            <a:endParaRPr lang="en-US" altLang="ko-KR" sz="2000" b="1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b="1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많은 사용자의 공감으로 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정보의 검증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및 확산</a:t>
            </a:r>
            <a:endParaRPr lang="en-US" altLang="ko-KR" sz="2000" b="1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b="1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Big Data 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중 나에게 유의미한 정보 수</a:t>
            </a:r>
            <a:r>
              <a:rPr lang="ko-KR" altLang="en-US" sz="2000" b="1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집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공유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사용자의 취향</a:t>
            </a:r>
            <a:r>
              <a:rPr lang="en-US" altLang="ko-KR" sz="2000" b="1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기반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)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b="1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III. Big Data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생성 및 활용 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Cycle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에 따른 역할 분석 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42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3743" y="-99392"/>
            <a:ext cx="5354361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itchFamily="2" charset="2"/>
              <a:buChar char="§"/>
            </a:pPr>
            <a:endParaRPr lang="ko-KR" altLang="en-US" sz="3000" b="1" dirty="0">
              <a:solidFill>
                <a:prstClr val="black">
                  <a:lumMod val="75000"/>
                  <a:lumOff val="25000"/>
                </a:prst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Social </a:t>
            </a:r>
            <a:r>
              <a:rPr lang="en-US" altLang="ko-KR" sz="3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Curation</a:t>
            </a:r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 Service </a:t>
            </a:r>
            <a:endParaRPr lang="en-US" altLang="ko-KR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pic>
        <p:nvPicPr>
          <p:cNvPr id="1028" name="Picture 4" descr="http://cfile7.uf.tistory.com/image/1476C1484F4D7CF52554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7772"/>
            <a:ext cx="4572000" cy="47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dudemic.com/wp-content/uploads/2012/04/pinterest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1"/>
            <a:ext cx="2286000" cy="120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3.bp.blogspot.com/-3zGNvzIWcMI/T9C9tSkhllI/AAAAAAAAC-0/gwieTW_zSKQ/s1600/Pin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08721"/>
            <a:ext cx="2286000" cy="120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86000" y="908721"/>
            <a:ext cx="2286000" cy="120905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72000" y="908720"/>
            <a:ext cx="4572000" cy="120905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Rix고딕 B" pitchFamily="18" charset="-127"/>
                <a:ea typeface="Rix고딕 B" pitchFamily="18" charset="-127"/>
              </a:rPr>
              <a:t>Pin it </a:t>
            </a:r>
            <a:r>
              <a:rPr lang="ko-KR" altLang="en-US" sz="2400" b="1" dirty="0" smtClean="0">
                <a:latin typeface="Rix고딕 B" pitchFamily="18" charset="-127"/>
                <a:ea typeface="Rix고딕 B" pitchFamily="18" charset="-127"/>
              </a:rPr>
              <a:t>기능</a:t>
            </a:r>
            <a:endParaRPr lang="en-US" altLang="ko-KR" sz="2400" b="1" dirty="0" smtClean="0"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900" spc="-150" dirty="0" smtClean="0">
                <a:latin typeface="Rix고딕 B" pitchFamily="18" charset="-127"/>
                <a:ea typeface="Rix고딕 B" pitchFamily="18" charset="-127"/>
              </a:rPr>
              <a:t>이미지 기반 정보 </a:t>
            </a:r>
            <a:r>
              <a:rPr lang="ko-KR" altLang="en-US" sz="1900" spc="-150" dirty="0" err="1" smtClean="0">
                <a:latin typeface="Rix고딕 B" pitchFamily="18" charset="-127"/>
                <a:ea typeface="Rix고딕 B" pitchFamily="18" charset="-127"/>
              </a:rPr>
              <a:t>큐레이션</a:t>
            </a:r>
            <a:endParaRPr lang="en-US" altLang="ko-KR" sz="1900" spc="-150" dirty="0" smtClean="0"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8024" y="2399397"/>
            <a:ext cx="40324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즉각적 정보탐색과 열람방법의 편의성 극대화</a:t>
            </a:r>
            <a:endParaRPr lang="en-US" altLang="ko-KR" sz="2000" b="1" spc="-15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 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사용자의 관심사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취향 기반의 이미지 </a:t>
            </a:r>
            <a:endParaRPr lang="en-US" altLang="ko-KR" spc="-15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     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정보 수집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공유</a:t>
            </a:r>
            <a:endParaRPr lang="en-US" altLang="ko-KR" spc="-150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spc="-15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b="1" spc="-150" dirty="0" smtClean="0">
                <a:solidFill>
                  <a:schemeClr val="bg1"/>
                </a:solidFill>
                <a:latin typeface="Rix고딕 M"/>
                <a:ea typeface="Rix고딕 M"/>
              </a:rPr>
              <a:t>사용자들의 공감 </a:t>
            </a:r>
            <a:endParaRPr lang="en-US" altLang="ko-KR" sz="2000" b="1" spc="-15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Rix고딕 M"/>
                <a:ea typeface="Rix고딕 M"/>
              </a:rPr>
              <a:t>     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/>
                <a:ea typeface="Rix고딕 M"/>
              </a:rPr>
              <a:t>→ 정보의 질적 </a:t>
            </a:r>
            <a:r>
              <a:rPr lang="ko-KR" altLang="en-US" spc="-150" dirty="0" err="1" smtClean="0">
                <a:solidFill>
                  <a:schemeClr val="bg1"/>
                </a:solidFill>
                <a:latin typeface="Rix고딕 M"/>
                <a:ea typeface="Rix고딕 M"/>
              </a:rPr>
              <a:t>큐레이션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/>
                <a:ea typeface="Rix고딕 M"/>
              </a:rPr>
              <a:t> 강화</a:t>
            </a:r>
            <a:endParaRPr lang="en-US" altLang="ko-KR" spc="-15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/>
                <a:ea typeface="Rix고딕 M"/>
              </a:rPr>
              <a:t>     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/>
                <a:ea typeface="Rix고딕 M"/>
              </a:rPr>
              <a:t>→ 유의미한 정보 수집</a:t>
            </a:r>
            <a:r>
              <a:rPr lang="en-US" altLang="ko-KR" spc="-150" dirty="0" smtClean="0">
                <a:solidFill>
                  <a:schemeClr val="bg1"/>
                </a:solidFill>
                <a:latin typeface="Rix고딕 M"/>
                <a:ea typeface="Rix고딕 M"/>
              </a:rPr>
              <a:t>/</a:t>
            </a:r>
            <a:r>
              <a:rPr lang="ko-KR" altLang="en-US" spc="-150" dirty="0" smtClean="0">
                <a:solidFill>
                  <a:schemeClr val="bg1"/>
                </a:solidFill>
                <a:latin typeface="Rix고딕 M"/>
                <a:ea typeface="Rix고딕 M"/>
              </a:rPr>
              <a:t>공유</a:t>
            </a:r>
            <a:endParaRPr lang="en-US" altLang="ko-KR" spc="-150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endParaRPr lang="en-US" altLang="ko-KR" sz="2000" spc="-150" dirty="0">
              <a:solidFill>
                <a:schemeClr val="bg1"/>
              </a:solidFill>
              <a:latin typeface="Rix고딕 M"/>
              <a:ea typeface="Rix고딕 M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b="1" dirty="0" smtClean="0">
                <a:solidFill>
                  <a:schemeClr val="bg1"/>
                </a:solidFill>
                <a:latin typeface="Rix고딕 M"/>
                <a:ea typeface="Rix고딕 M"/>
              </a:rPr>
              <a:t>실제적 이미지를 통한 </a:t>
            </a:r>
            <a:endParaRPr lang="en-US" altLang="ko-KR" sz="2000" b="1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Rix고딕 M"/>
                <a:ea typeface="Rix고딕 M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/>
                <a:ea typeface="Rix고딕 M"/>
              </a:rPr>
              <a:t>   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/>
                <a:ea typeface="Rix고딕 M"/>
              </a:rPr>
              <a:t>정보 마케팅 효과 증대 </a:t>
            </a:r>
            <a:endParaRPr lang="en-US" altLang="ko-KR" sz="2000" b="1" dirty="0" smtClean="0">
              <a:solidFill>
                <a:schemeClr val="bg1"/>
              </a:solidFill>
              <a:latin typeface="Rix고딕 M"/>
              <a:ea typeface="Rix고딕 M"/>
            </a:endParaRPr>
          </a:p>
          <a:p>
            <a:endParaRPr lang="en-US" altLang="ko-KR" sz="2000" b="1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04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Information → Reproduce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단계 역할 분석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504" y="1311151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‘Pin it!’</a:t>
            </a:r>
            <a:r>
              <a:rPr lang="ko-KR" altLang="en-US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을 활용한  정보 마케팅 효과 증대 </a:t>
            </a:r>
            <a:r>
              <a:rPr lang="en-US" altLang="ko-KR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z="2400" b="1" spc="-150" dirty="0" err="1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Infographics</a:t>
            </a:r>
            <a:r>
              <a:rPr lang="ko-KR" altLang="en-US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 역할 중요 </a:t>
            </a:r>
            <a:endParaRPr lang="ko-KR" altLang="en-US" sz="2400" b="1" spc="-150" dirty="0">
              <a:solidFill>
                <a:prstClr val="white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2204864"/>
            <a:ext cx="1979439" cy="1944216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b="1" spc="-150" dirty="0" err="1" smtClean="0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rPr>
              <a:t>Infographics</a:t>
            </a:r>
            <a:r>
              <a:rPr lang="en-US" altLang="ko-KR" b="1" spc="-150" dirty="0" smtClean="0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b="1" spc="-150" dirty="0" smtClean="0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rPr>
              <a:t>활용 </a:t>
            </a:r>
            <a:endParaRPr lang="en-US" altLang="ko-KR" b="1" spc="-150" dirty="0" smtClean="0">
              <a:solidFill>
                <a:prstClr val="white"/>
              </a:solidFill>
              <a:latin typeface="Rix고딕 M" pitchFamily="18" charset="-127"/>
              <a:ea typeface="Rix고딕 M" pitchFamily="18" charset="-127"/>
            </a:endParaRP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 spc="-150" dirty="0" smtClean="0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rPr>
              <a:t>정보 재생산</a:t>
            </a:r>
            <a:endParaRPr lang="ko-KR" altLang="en-US" b="1" spc="-150" dirty="0">
              <a:solidFill>
                <a:prstClr val="white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968825" y="2204864"/>
            <a:ext cx="1979439" cy="1889416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b="1" spc="-150" dirty="0" err="1" smtClean="0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rPr>
              <a:t>Infographics</a:t>
            </a:r>
            <a:endParaRPr lang="en-US" altLang="ko-KR" b="1" spc="-150" dirty="0" smtClean="0">
              <a:solidFill>
                <a:prstClr val="white"/>
              </a:solidFill>
              <a:latin typeface="Rix고딕 M" pitchFamily="18" charset="-127"/>
              <a:ea typeface="Rix고딕 M" pitchFamily="18" charset="-127"/>
            </a:endParaRP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 spc="-150" dirty="0" smtClean="0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rPr>
              <a:t>정보 유통채널</a:t>
            </a:r>
            <a:endParaRPr lang="ko-KR" altLang="en-US" b="1" spc="-150" dirty="0">
              <a:solidFill>
                <a:prstClr val="white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25315" y="5013176"/>
            <a:ext cx="1656184" cy="8640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 err="1" smtClean="0">
                <a:solidFill>
                  <a:schemeClr val="accent4">
                    <a:lumMod val="50000"/>
                  </a:schemeClr>
                </a:solidFill>
                <a:latin typeface="Rix고딕 B" pitchFamily="18" charset="-127"/>
                <a:ea typeface="Rix고딕 B" pitchFamily="18" charset="-127"/>
              </a:rPr>
              <a:t>Infographics</a:t>
            </a:r>
            <a:endParaRPr lang="en-US" altLang="ko-KR" b="1" spc="-150" dirty="0" smtClean="0">
              <a:solidFill>
                <a:schemeClr val="accent4">
                  <a:lumMod val="5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en-US" altLang="ko-KR" b="1" spc="-150" dirty="0" smtClean="0">
                <a:solidFill>
                  <a:schemeClr val="accent4">
                    <a:lumMod val="50000"/>
                  </a:schemeClr>
                </a:solidFill>
                <a:latin typeface="Rix고딕 B" pitchFamily="18" charset="-127"/>
                <a:ea typeface="Rix고딕 B" pitchFamily="18" charset="-127"/>
              </a:rPr>
              <a:t>Tool Service</a:t>
            </a:r>
            <a:endParaRPr lang="ko-KR" altLang="en-US" b="1" spc="-150" dirty="0">
              <a:solidFill>
                <a:schemeClr val="accent4">
                  <a:lumMod val="50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30452" y="5013176"/>
            <a:ext cx="1656184" cy="8640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 err="1" smtClean="0">
                <a:solidFill>
                  <a:schemeClr val="accent4">
                    <a:lumMod val="50000"/>
                  </a:schemeClr>
                </a:solidFill>
                <a:latin typeface="Rix고딕 B" pitchFamily="18" charset="-127"/>
                <a:ea typeface="Rix고딕 B" pitchFamily="18" charset="-127"/>
              </a:rPr>
              <a:t>Infographics</a:t>
            </a:r>
            <a:endParaRPr lang="en-US" altLang="ko-KR" b="1" spc="-150" dirty="0" smtClean="0">
              <a:solidFill>
                <a:schemeClr val="accent4">
                  <a:lumMod val="5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b="1" spc="-150" dirty="0" smtClean="0">
                <a:solidFill>
                  <a:schemeClr val="accent4">
                    <a:lumMod val="50000"/>
                  </a:schemeClr>
                </a:solidFill>
                <a:latin typeface="Rix고딕 B" pitchFamily="18" charset="-127"/>
                <a:ea typeface="Rix고딕 B" pitchFamily="18" charset="-127"/>
              </a:rPr>
              <a:t>전문 미디어 증대</a:t>
            </a:r>
            <a:endParaRPr lang="en-US" altLang="ko-KR" b="1" spc="-150" dirty="0" smtClean="0">
              <a:solidFill>
                <a:schemeClr val="accent4">
                  <a:lumMod val="50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cxnSp>
        <p:nvCxnSpPr>
          <p:cNvPr id="13" name="직선 화살표 연결선 12"/>
          <p:cNvCxnSpPr>
            <a:stCxn id="8" idx="4"/>
            <a:endCxn id="10" idx="0"/>
          </p:cNvCxnSpPr>
          <p:nvPr/>
        </p:nvCxnSpPr>
        <p:spPr>
          <a:xfrm flipH="1">
            <a:off x="2753407" y="4149080"/>
            <a:ext cx="1" cy="86409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4"/>
            <a:endCxn id="11" idx="0"/>
          </p:cNvCxnSpPr>
          <p:nvPr/>
        </p:nvCxnSpPr>
        <p:spPr>
          <a:xfrm flipH="1">
            <a:off x="5958544" y="4094280"/>
            <a:ext cx="1" cy="91889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덧셈 기호 16"/>
          <p:cNvSpPr/>
          <p:nvPr/>
        </p:nvSpPr>
        <p:spPr>
          <a:xfrm>
            <a:off x="4162518" y="2929246"/>
            <a:ext cx="477180" cy="495452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9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Information → Reproduce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단계 역할 분석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11585"/>
            <a:ext cx="9144002" cy="464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8660" y="1124743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spc="-150" dirty="0" err="1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인포그래픽</a:t>
            </a:r>
            <a:r>
              <a:rPr lang="ko-KR" altLang="en-US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 툴 </a:t>
            </a:r>
            <a:r>
              <a:rPr lang="ko-KR" altLang="en-US" sz="2400" b="1" spc="-150" dirty="0" err="1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큐레이션</a:t>
            </a:r>
            <a:r>
              <a:rPr lang="ko-KR" altLang="en-US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  서비스 </a:t>
            </a:r>
            <a:r>
              <a:rPr lang="en-US" altLang="ko-KR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– Visual.ly</a:t>
            </a:r>
            <a:endParaRPr lang="ko-KR" altLang="en-US" sz="2400" b="1" spc="-150" dirty="0">
              <a:solidFill>
                <a:prstClr val="white"/>
              </a:solidFill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1585"/>
            <a:ext cx="9144001" cy="4697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19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16632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Hans </a:t>
            </a:r>
            <a:r>
              <a:rPr lang="en-US" altLang="ko-KR" sz="2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Rosling</a:t>
            </a:r>
            <a:r>
              <a:rPr lang="ko-KR" alt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의 </a:t>
            </a:r>
            <a:r>
              <a:rPr lang="en-US" altLang="ko-KR" sz="2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TEDx</a:t>
            </a:r>
            <a:r>
              <a:rPr lang="en-US" altLang="ko-KR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강연</a:t>
            </a:r>
            <a:endParaRPr lang="en-US" altLang="ko-KR" sz="2000" dirty="0" smtClean="0">
              <a:solidFill>
                <a:schemeClr val="accent3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r>
              <a:rPr lang="en-US" altLang="ko-KR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- Hans </a:t>
            </a:r>
            <a:r>
              <a:rPr lang="en-US" altLang="ko-KR" sz="2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Rosling</a:t>
            </a:r>
            <a:r>
              <a:rPr lang="en-US" altLang="ko-KR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 on HIV: New facts and stunning data visuals</a:t>
            </a:r>
            <a:endParaRPr lang="ko-KR" alt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8" name="HansRosling_2010W-480p-ko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36712"/>
            <a:ext cx="9144000" cy="5181873"/>
          </a:xfrm>
        </p:spPr>
      </p:pic>
      <p:sp>
        <p:nvSpPr>
          <p:cNvPr id="9" name="직사각형 8"/>
          <p:cNvSpPr/>
          <p:nvPr/>
        </p:nvSpPr>
        <p:spPr>
          <a:xfrm>
            <a:off x="7300675" y="6581001"/>
            <a:ext cx="20473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Rix고딕 M" pitchFamily="18" charset="-127"/>
                <a:ea typeface="Rix고딕 M" pitchFamily="18" charset="-127"/>
                <a:hlinkClick r:id="rId5"/>
              </a:rPr>
              <a:t>http://www.ted.com/talks</a:t>
            </a:r>
            <a:endParaRPr lang="ko-KR" altLang="en-US" sz="1200" dirty="0">
              <a:latin typeface="Rix고딕 M" pitchFamily="18" charset="-127"/>
              <a:ea typeface="Rix고딕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868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03648" y="2132856"/>
            <a:ext cx="2448272" cy="2160240"/>
          </a:xfrm>
          <a:prstGeom prst="roundRect">
            <a:avLst>
              <a:gd name="adj" fmla="val 1015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소셜</a:t>
            </a:r>
            <a:r>
              <a:rPr lang="ko-KR" altLang="en-US" sz="2000" b="1" dirty="0" smtClean="0"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큐레이션</a:t>
            </a:r>
            <a:r>
              <a:rPr lang="ko-KR" altLang="en-US" sz="2000" b="1" dirty="0" smtClean="0"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endParaRPr lang="en-US" altLang="ko-KR" sz="2000" b="1" dirty="0" smtClean="0">
              <a:solidFill>
                <a:srgbClr val="FF0000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서비스</a:t>
            </a:r>
            <a:endParaRPr lang="en-US" altLang="ko-KR" sz="2000" b="1" dirty="0" smtClean="0">
              <a:solidFill>
                <a:srgbClr val="FF0000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600" dirty="0" smtClean="0">
              <a:solidFill>
                <a:srgbClr val="FF0000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이미지 기반 </a:t>
            </a:r>
            <a:r>
              <a:rPr lang="ko-KR" altLang="en-US" dirty="0" err="1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큐레이션</a:t>
            </a:r>
            <a:r>
              <a:rPr lang="ko-KR" altLang="en-US" dirty="0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 서비스의 부상</a:t>
            </a:r>
            <a:endParaRPr lang="ko-KR" altLang="en-US" dirty="0">
              <a:solidFill>
                <a:srgbClr val="FF0000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860032" y="2142449"/>
            <a:ext cx="2448272" cy="2160240"/>
          </a:xfrm>
          <a:prstGeom prst="roundRect">
            <a:avLst>
              <a:gd name="adj" fmla="val 10155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pc="-150" dirty="0" smtClean="0">
                <a:solidFill>
                  <a:srgbClr val="003399"/>
                </a:solidFill>
                <a:latin typeface="Rix고딕 B" pitchFamily="18" charset="-127"/>
                <a:ea typeface="Rix고딕 B" pitchFamily="18" charset="-127"/>
              </a:rPr>
              <a:t>Data Visualization/</a:t>
            </a:r>
          </a:p>
          <a:p>
            <a:pPr algn="ctr"/>
            <a:r>
              <a:rPr lang="en-US" altLang="ko-KR" sz="2000" b="1" spc="-150" dirty="0" err="1" smtClean="0">
                <a:solidFill>
                  <a:srgbClr val="003399"/>
                </a:solidFill>
                <a:latin typeface="Rix고딕 B" pitchFamily="18" charset="-127"/>
                <a:ea typeface="Rix고딕 B" pitchFamily="18" charset="-127"/>
              </a:rPr>
              <a:t>Infographic</a:t>
            </a:r>
            <a:endParaRPr lang="en-US" altLang="ko-KR" sz="2000" b="1" spc="-150" dirty="0" smtClean="0">
              <a:solidFill>
                <a:srgbClr val="003399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600" b="1" spc="-150" dirty="0">
              <a:solidFill>
                <a:srgbClr val="003399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pc="-150" dirty="0" smtClean="0">
                <a:solidFill>
                  <a:srgbClr val="003399"/>
                </a:solidFill>
                <a:latin typeface="Rix고딕 M" pitchFamily="18" charset="-127"/>
                <a:ea typeface="Rix고딕 M" pitchFamily="18" charset="-127"/>
              </a:rPr>
              <a:t>시각화된 정보</a:t>
            </a:r>
            <a:endParaRPr lang="en-US" altLang="ko-KR" spc="-150" dirty="0" smtClean="0">
              <a:solidFill>
                <a:srgbClr val="003399"/>
              </a:solidFill>
              <a:latin typeface="Rix고딕 M" pitchFamily="18" charset="-127"/>
              <a:ea typeface="Rix고딕 M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403648" y="2538493"/>
            <a:ext cx="5904656" cy="3528392"/>
            <a:chOff x="2195736" y="2106445"/>
            <a:chExt cx="4464496" cy="3528392"/>
          </a:xfrm>
        </p:grpSpPr>
        <p:sp>
          <p:nvSpPr>
            <p:cNvPr id="6" name="현 5"/>
            <p:cNvSpPr/>
            <p:nvPr/>
          </p:nvSpPr>
          <p:spPr>
            <a:xfrm>
              <a:off x="2195736" y="2106445"/>
              <a:ext cx="4464496" cy="352839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alpha val="7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4627" y="4005064"/>
              <a:ext cx="435560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ko-KR" altLang="en-US" sz="2000" dirty="0" smtClean="0">
                  <a:solidFill>
                    <a:srgbClr val="CCFF33"/>
                  </a:solidFill>
                  <a:latin typeface="Rix고딕 EB" pitchFamily="18" charset="-127"/>
                  <a:ea typeface="Rix고딕 EB" pitchFamily="18" charset="-127"/>
                </a:rPr>
                <a:t>분야별 </a:t>
              </a:r>
              <a:r>
                <a:rPr lang="ko-KR" altLang="en-US" sz="2000" dirty="0" err="1" smtClean="0">
                  <a:solidFill>
                    <a:srgbClr val="CCFF33"/>
                  </a:solidFill>
                  <a:latin typeface="Rix고딕 EB" pitchFamily="18" charset="-127"/>
                  <a:ea typeface="Rix고딕 EB" pitchFamily="18" charset="-127"/>
                </a:rPr>
                <a:t>인포그래픽</a:t>
              </a:r>
              <a:r>
                <a:rPr lang="ko-KR" altLang="en-US" sz="2000" dirty="0" smtClean="0">
                  <a:solidFill>
                    <a:srgbClr val="CCFF33"/>
                  </a:solidFill>
                  <a:latin typeface="Rix고딕 EB" pitchFamily="18" charset="-127"/>
                  <a:ea typeface="Rix고딕 EB" pitchFamily="18" charset="-127"/>
                </a:rPr>
                <a:t> 활용 증가</a:t>
              </a:r>
              <a:endParaRPr lang="en-US" altLang="ko-KR" sz="2000" dirty="0" smtClean="0">
                <a:solidFill>
                  <a:srgbClr val="CCFF33"/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r>
                <a:rPr lang="en-US" altLang="ko-KR" spc="-150" dirty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</a:t>
              </a:r>
              <a:r>
                <a:rPr lang="en-US" altLang="ko-KR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   - </a:t>
              </a:r>
              <a:r>
                <a:rPr lang="ko-KR" altLang="en-US" spc="-150" dirty="0" err="1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인포그래픽</a:t>
              </a:r>
              <a:r>
                <a:rPr lang="ko-KR" altLang="en-US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활용으로 어려운 정보</a:t>
              </a:r>
              <a:r>
                <a:rPr lang="en-US" altLang="ko-KR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/</a:t>
              </a:r>
              <a:r>
                <a:rPr lang="ko-KR" altLang="en-US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지식에 대한 사용자의 </a:t>
              </a:r>
              <a:endParaRPr lang="en-US" altLang="ko-KR" spc="-150" dirty="0" smtClean="0">
                <a:solidFill>
                  <a:srgbClr val="CCFF33"/>
                </a:solidFill>
                <a:latin typeface="Rix고딕 M" pitchFamily="18" charset="-127"/>
                <a:ea typeface="Rix고딕 M" pitchFamily="18" charset="-127"/>
              </a:endParaRPr>
            </a:p>
            <a:p>
              <a:r>
                <a:rPr lang="en-US" altLang="ko-KR" spc="-150" dirty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</a:t>
              </a:r>
              <a:r>
                <a:rPr lang="en-US" altLang="ko-KR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      </a:t>
              </a:r>
              <a:r>
                <a:rPr lang="ko-KR" altLang="en-US" spc="-150" dirty="0" err="1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접근성</a:t>
              </a:r>
              <a:r>
                <a:rPr lang="ko-KR" altLang="en-US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및 이해도 제고 </a:t>
              </a:r>
              <a:r>
                <a:rPr lang="en-US" altLang="ko-KR" spc="-150" dirty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</a:t>
              </a:r>
              <a:endParaRPr lang="en-US" altLang="ko-KR" spc="-150" dirty="0" smtClean="0">
                <a:solidFill>
                  <a:srgbClr val="CCFF33"/>
                </a:solidFill>
                <a:latin typeface="Rix고딕 M" pitchFamily="18" charset="-127"/>
                <a:ea typeface="Rix고딕 M" pitchFamily="18" charset="-127"/>
              </a:endParaRPr>
            </a:p>
            <a:p>
              <a:r>
                <a:rPr lang="en-US" altLang="ko-KR" spc="-150" dirty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</a:t>
              </a:r>
              <a:r>
                <a:rPr lang="en-US" altLang="ko-KR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   -</a:t>
              </a:r>
              <a:r>
                <a:rPr lang="ko-KR" altLang="en-US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이미지 기반 </a:t>
              </a:r>
              <a:r>
                <a:rPr lang="ko-KR" altLang="en-US" spc="-150" dirty="0" err="1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소셜</a:t>
              </a:r>
              <a:r>
                <a:rPr lang="ko-KR" altLang="en-US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</a:t>
              </a:r>
              <a:r>
                <a:rPr lang="ko-KR" altLang="en-US" spc="-150" dirty="0" err="1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큐레이션</a:t>
              </a:r>
              <a:r>
                <a:rPr lang="ko-KR" altLang="en-US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마케팅 활용 목적의 상품 및 서비스의 </a:t>
              </a:r>
              <a:endParaRPr lang="en-US" altLang="ko-KR" spc="-150" dirty="0" smtClean="0">
                <a:solidFill>
                  <a:srgbClr val="CCFF33"/>
                </a:solidFill>
                <a:latin typeface="Rix고딕 M" pitchFamily="18" charset="-127"/>
                <a:ea typeface="Rix고딕 M" pitchFamily="18" charset="-127"/>
              </a:endParaRPr>
            </a:p>
            <a:p>
              <a:r>
                <a:rPr lang="en-US" altLang="ko-KR" spc="-150" dirty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</a:t>
              </a:r>
              <a:r>
                <a:rPr lang="en-US" altLang="ko-KR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     </a:t>
              </a:r>
              <a:r>
                <a:rPr lang="ko-KR" altLang="en-US" spc="-150" dirty="0" err="1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인포그래픽</a:t>
              </a:r>
              <a:r>
                <a:rPr lang="ko-KR" altLang="en-US" spc="-150" dirty="0" smtClean="0">
                  <a:solidFill>
                    <a:srgbClr val="CCFF33"/>
                  </a:solidFill>
                  <a:latin typeface="Rix고딕 M" pitchFamily="18" charset="-127"/>
                  <a:ea typeface="Rix고딕 M" pitchFamily="18" charset="-127"/>
                </a:rPr>
                <a:t> 활용 증가</a:t>
              </a:r>
              <a:endParaRPr lang="en-US" altLang="ko-KR" spc="-300" dirty="0" smtClean="0">
                <a:solidFill>
                  <a:srgbClr val="CCFF33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Information → Reproduce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단계 역할 분석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3792" y="1311151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spc="-150" dirty="0" err="1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인포그래픽</a:t>
            </a:r>
            <a:r>
              <a:rPr lang="ko-KR" altLang="en-US" sz="2400" b="1" spc="-150" dirty="0" smtClean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rPr>
              <a:t> 전문 미디어 채널</a:t>
            </a:r>
            <a:endParaRPr lang="ko-KR" altLang="en-US" sz="2400" b="1" spc="-150" dirty="0">
              <a:solidFill>
                <a:prstClr val="white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93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1520" y="1239143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전문분야별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인포그래픽</a:t>
            </a:r>
            <a:r>
              <a:rPr lang="ko-KR" altLang="en-US" sz="24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활용 증가</a:t>
            </a:r>
            <a:endParaRPr lang="ko-KR" altLang="en-US" sz="2400" b="1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32746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전문분야별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인포그래픽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미디어 증가 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-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Gapminder</a:t>
            </a:r>
            <a:endParaRPr lang="en-US" altLang="ko-KR" sz="2000" b="1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" y="2204864"/>
            <a:ext cx="9142823" cy="3978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Information → Reproduce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단계 역할 분석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0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1520" y="1239143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전문분야별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인포그래픽</a:t>
            </a:r>
            <a:r>
              <a:rPr lang="ko-KR" altLang="en-US" sz="24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활용 증가</a:t>
            </a:r>
            <a:endParaRPr lang="ko-KR" altLang="en-US" sz="2400" b="1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32746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전문분야별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인포그래픽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미디어 증가 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– Visual Budget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4864"/>
            <a:ext cx="9144000" cy="4015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Information → Reproduce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단계 역할 분석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2204864"/>
            <a:ext cx="9138744" cy="4015224"/>
            <a:chOff x="1" y="2204864"/>
            <a:chExt cx="9138744" cy="4015224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204864"/>
              <a:ext cx="4566745" cy="4015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2229482"/>
              <a:ext cx="4571999" cy="3990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660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1520" y="1239143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전문분야별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인포그래픽</a:t>
            </a:r>
            <a:r>
              <a:rPr lang="ko-KR" altLang="en-US" sz="24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활용 증가</a:t>
            </a:r>
            <a:endParaRPr lang="ko-KR" altLang="en-US" sz="2400" b="1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32746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000" b="1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통합형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인포그래픽</a:t>
            </a:r>
            <a:r>
              <a:rPr lang="ko-KR" altLang="en-US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 미디어 </a:t>
            </a:r>
            <a:r>
              <a:rPr lang="en-US" altLang="ko-KR" sz="2000" b="1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– Cool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Inforgraphics</a:t>
            </a:r>
            <a:endParaRPr lang="en-US" altLang="ko-KR" sz="2000" b="1" dirty="0" smtClean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144000" cy="412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□ Information → Reproduce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단계 역할 분석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2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M"/>
                <a:ea typeface="Rix고딕 M"/>
              </a:rPr>
              <a:t>IV.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해외 사례를 통한 비즈니스 시사점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11560" y="2780928"/>
            <a:ext cx="7848872" cy="1368152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u="sng" dirty="0" smtClean="0">
                <a:solidFill>
                  <a:srgbClr val="FF0000"/>
                </a:solidFill>
                <a:latin typeface="Rix고딕 EB" pitchFamily="18" charset="-127"/>
                <a:ea typeface="Rix고딕 EB" pitchFamily="18" charset="-127"/>
              </a:rPr>
              <a:t>사실</a:t>
            </a:r>
            <a:r>
              <a:rPr lang="en-US" altLang="ko-KR" b="1" u="sng" dirty="0" smtClean="0">
                <a:solidFill>
                  <a:srgbClr val="FF0000"/>
                </a:solidFill>
                <a:latin typeface="Rix고딕 EB" pitchFamily="18" charset="-127"/>
                <a:ea typeface="Rix고딕 EB" pitchFamily="18" charset="-127"/>
              </a:rPr>
              <a:t>,</a:t>
            </a:r>
            <a:r>
              <a:rPr lang="ko-KR" altLang="en-US" b="1" u="sng" dirty="0" smtClean="0">
                <a:solidFill>
                  <a:srgbClr val="FF0000"/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ko-KR" altLang="en-US" b="1" u="sng" dirty="0" err="1" smtClean="0">
                <a:solidFill>
                  <a:srgbClr val="FF0000"/>
                </a:solidFill>
                <a:latin typeface="Rix고딕 EB" pitchFamily="18" charset="-127"/>
                <a:ea typeface="Rix고딕 EB" pitchFamily="18" charset="-127"/>
              </a:rPr>
              <a:t>인포그래픽은</a:t>
            </a:r>
            <a:r>
              <a:rPr lang="ko-KR" altLang="en-US" b="1" u="sng" dirty="0" smtClean="0">
                <a:solidFill>
                  <a:srgbClr val="FF0000"/>
                </a:solidFill>
                <a:latin typeface="Rix고딕 EB" pitchFamily="18" charset="-127"/>
                <a:ea typeface="Rix고딕 EB" pitchFamily="18" charset="-127"/>
              </a:rPr>
              <a:t> 혁신이 아니다</a:t>
            </a:r>
            <a:r>
              <a:rPr lang="en-US" altLang="ko-KR" b="1" u="sng" dirty="0" smtClean="0">
                <a:solidFill>
                  <a:srgbClr val="FF0000"/>
                </a:solidFill>
                <a:latin typeface="Rix고딕 EB" pitchFamily="18" charset="-127"/>
                <a:ea typeface="Rix고딕 EB" pitchFamily="18" charset="-127"/>
              </a:rPr>
              <a:t>.</a:t>
            </a:r>
          </a:p>
          <a:p>
            <a:pPr algn="ctr"/>
            <a:endParaRPr lang="en-US" altLang="ko-KR" sz="600" dirty="0" smtClean="0">
              <a:latin typeface="Rix고딕 EB" pitchFamily="18" charset="-127"/>
              <a:ea typeface="Rix고딕 EB" pitchFamily="18" charset="-127"/>
            </a:endParaRPr>
          </a:p>
          <a:p>
            <a:pPr algn="ctr"/>
            <a:r>
              <a:rPr lang="en-US" altLang="ko-KR" dirty="0" smtClean="0">
                <a:latin typeface="Rix고딕 EB" pitchFamily="18" charset="-127"/>
                <a:ea typeface="Rix고딕 EB" pitchFamily="18" charset="-127"/>
              </a:rPr>
              <a:t>Big Data </a:t>
            </a:r>
            <a:r>
              <a:rPr lang="ko-KR" altLang="en-US" dirty="0" smtClean="0">
                <a:latin typeface="Rix고딕 EB" pitchFamily="18" charset="-127"/>
                <a:ea typeface="Rix고딕 EB" pitchFamily="18" charset="-127"/>
              </a:rPr>
              <a:t>속 </a:t>
            </a:r>
            <a:r>
              <a:rPr lang="en-US" altLang="ko-KR" dirty="0" smtClean="0">
                <a:latin typeface="Rix고딕 EB" pitchFamily="18" charset="-127"/>
                <a:ea typeface="Rix고딕 EB" pitchFamily="18" charset="-127"/>
              </a:rPr>
              <a:t>Insight</a:t>
            </a:r>
            <a:r>
              <a:rPr lang="ko-KR" altLang="en-US" dirty="0" smtClean="0">
                <a:latin typeface="Rix고딕 EB" pitchFamily="18" charset="-127"/>
                <a:ea typeface="Rix고딕 EB" pitchFamily="18" charset="-127"/>
              </a:rPr>
              <a:t> 도출</a:t>
            </a:r>
            <a:r>
              <a:rPr lang="ko-KR" altLang="en-US" dirty="0">
                <a:latin typeface="Rix고딕 EB" pitchFamily="18" charset="-127"/>
                <a:ea typeface="Rix고딕 EB" pitchFamily="18" charset="-127"/>
              </a:rPr>
              <a:t>과</a:t>
            </a:r>
            <a:r>
              <a:rPr lang="en-US" altLang="ko-KR" dirty="0" smtClean="0">
                <a:latin typeface="Rix고딕 EB" pitchFamily="18" charset="-127"/>
                <a:ea typeface="Rix고딕 EB" pitchFamily="18" charset="-127"/>
              </a:rPr>
              <a:t> </a:t>
            </a:r>
            <a:r>
              <a:rPr lang="ko-KR" altLang="en-US" dirty="0" smtClean="0">
                <a:latin typeface="Rix고딕 EB" pitchFamily="18" charset="-127"/>
                <a:ea typeface="Rix고딕 EB" pitchFamily="18" charset="-127"/>
              </a:rPr>
              <a:t>효과적인 정보마케팅을 위해 </a:t>
            </a:r>
            <a:endParaRPr lang="en-US" altLang="ko-KR" dirty="0" smtClean="0">
              <a:latin typeface="Rix고딕 EB" pitchFamily="18" charset="-127"/>
              <a:ea typeface="Rix고딕 EB" pitchFamily="18" charset="-127"/>
            </a:endParaRPr>
          </a:p>
          <a:p>
            <a:pPr algn="ctr"/>
            <a:r>
              <a:rPr lang="ko-KR" altLang="en-US" dirty="0" smtClean="0">
                <a:latin typeface="Rix고딕 EB" pitchFamily="18" charset="-127"/>
                <a:ea typeface="Rix고딕 EB" pitchFamily="18" charset="-127"/>
              </a:rPr>
              <a:t>그 기능이 주목 받는 것이다</a:t>
            </a:r>
            <a:r>
              <a:rPr lang="en-US" altLang="ko-KR" dirty="0" smtClean="0">
                <a:latin typeface="Rix고딕 EB" pitchFamily="18" charset="-127"/>
                <a:ea typeface="Rix고딕 EB" pitchFamily="18" charset="-127"/>
              </a:rPr>
              <a:t>.</a:t>
            </a:r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309320"/>
            <a:ext cx="1121962" cy="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38" y="6255282"/>
            <a:ext cx="1121962" cy="5609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1784" y="1202958"/>
            <a:ext cx="840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Big Data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생성 및 활용 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Cycle</a:t>
            </a:r>
            <a:endParaRPr lang="ko-KR" altLang="en-US" sz="2400" b="1" spc="-150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9080" y="1700808"/>
            <a:ext cx="8225340" cy="2135386"/>
            <a:chOff x="399080" y="2304430"/>
            <a:chExt cx="8225340" cy="2135386"/>
          </a:xfrm>
        </p:grpSpPr>
        <p:sp>
          <p:nvSpPr>
            <p:cNvPr id="7" name="자유형 6"/>
            <p:cNvSpPr/>
            <p:nvPr/>
          </p:nvSpPr>
          <p:spPr>
            <a:xfrm>
              <a:off x="399080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Big Data</a:t>
              </a:r>
              <a:endParaRPr lang="ko-KR" altLang="en-US" sz="2000" kern="120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139056" y="3577965"/>
              <a:ext cx="335340" cy="392285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2613595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Information</a:t>
              </a:r>
              <a:endParaRPr lang="ko-KR" altLang="en-US" sz="2000" kern="1200" dirty="0"/>
            </a:p>
          </p:txBody>
        </p:sp>
        <p:sp>
          <p:nvSpPr>
            <p:cNvPr id="10" name="자유형 9"/>
            <p:cNvSpPr/>
            <p:nvPr/>
          </p:nvSpPr>
          <p:spPr>
            <a:xfrm rot="19326573">
              <a:off x="4376163" y="2853704"/>
              <a:ext cx="337922" cy="364795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828110" y="2304430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Product/</a:t>
              </a: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/>
                <a:t>Service</a:t>
              </a:r>
              <a:endParaRPr lang="ko-KR" altLang="en-US" sz="2000" kern="1200" dirty="0"/>
            </a:p>
          </p:txBody>
        </p:sp>
        <p:sp>
          <p:nvSpPr>
            <p:cNvPr id="12" name="자유형 11"/>
            <p:cNvSpPr/>
            <p:nvPr/>
          </p:nvSpPr>
          <p:spPr>
            <a:xfrm rot="19882441">
              <a:off x="6575549" y="4101400"/>
              <a:ext cx="373459" cy="338416"/>
            </a:xfrm>
            <a:custGeom>
              <a:avLst/>
              <a:gdLst>
                <a:gd name="connsiteX0" fmla="*/ 0 w 335340"/>
                <a:gd name="connsiteY0" fmla="*/ 78457 h 392285"/>
                <a:gd name="connsiteX1" fmla="*/ 167670 w 335340"/>
                <a:gd name="connsiteY1" fmla="*/ 78457 h 392285"/>
                <a:gd name="connsiteX2" fmla="*/ 167670 w 335340"/>
                <a:gd name="connsiteY2" fmla="*/ 0 h 392285"/>
                <a:gd name="connsiteX3" fmla="*/ 335340 w 335340"/>
                <a:gd name="connsiteY3" fmla="*/ 196143 h 392285"/>
                <a:gd name="connsiteX4" fmla="*/ 167670 w 335340"/>
                <a:gd name="connsiteY4" fmla="*/ 392285 h 392285"/>
                <a:gd name="connsiteX5" fmla="*/ 167670 w 335340"/>
                <a:gd name="connsiteY5" fmla="*/ 313828 h 392285"/>
                <a:gd name="connsiteX6" fmla="*/ 0 w 335340"/>
                <a:gd name="connsiteY6" fmla="*/ 313828 h 392285"/>
                <a:gd name="connsiteX7" fmla="*/ 0 w 335340"/>
                <a:gd name="connsiteY7" fmla="*/ 78457 h 39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340" h="392285">
                  <a:moveTo>
                    <a:pt x="0" y="78457"/>
                  </a:moveTo>
                  <a:lnTo>
                    <a:pt x="167670" y="78457"/>
                  </a:lnTo>
                  <a:lnTo>
                    <a:pt x="167670" y="0"/>
                  </a:lnTo>
                  <a:lnTo>
                    <a:pt x="335340" y="196143"/>
                  </a:lnTo>
                  <a:lnTo>
                    <a:pt x="167670" y="392285"/>
                  </a:lnTo>
                  <a:lnTo>
                    <a:pt x="167670" y="313828"/>
                  </a:lnTo>
                  <a:lnTo>
                    <a:pt x="0" y="313828"/>
                  </a:lnTo>
                  <a:lnTo>
                    <a:pt x="0" y="7845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457" rIns="100602" bIns="7845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7042624" y="3299569"/>
              <a:ext cx="1581796" cy="949077"/>
            </a:xfrm>
            <a:custGeom>
              <a:avLst/>
              <a:gdLst>
                <a:gd name="connsiteX0" fmla="*/ 0 w 1581796"/>
                <a:gd name="connsiteY0" fmla="*/ 94908 h 949077"/>
                <a:gd name="connsiteX1" fmla="*/ 94908 w 1581796"/>
                <a:gd name="connsiteY1" fmla="*/ 0 h 949077"/>
                <a:gd name="connsiteX2" fmla="*/ 1486888 w 1581796"/>
                <a:gd name="connsiteY2" fmla="*/ 0 h 949077"/>
                <a:gd name="connsiteX3" fmla="*/ 1581796 w 1581796"/>
                <a:gd name="connsiteY3" fmla="*/ 94908 h 949077"/>
                <a:gd name="connsiteX4" fmla="*/ 1581796 w 1581796"/>
                <a:gd name="connsiteY4" fmla="*/ 854169 h 949077"/>
                <a:gd name="connsiteX5" fmla="*/ 1486888 w 1581796"/>
                <a:gd name="connsiteY5" fmla="*/ 949077 h 949077"/>
                <a:gd name="connsiteX6" fmla="*/ 94908 w 1581796"/>
                <a:gd name="connsiteY6" fmla="*/ 949077 h 949077"/>
                <a:gd name="connsiteX7" fmla="*/ 0 w 1581796"/>
                <a:gd name="connsiteY7" fmla="*/ 854169 h 949077"/>
                <a:gd name="connsiteX8" fmla="*/ 0 w 1581796"/>
                <a:gd name="connsiteY8" fmla="*/ 94908 h 94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796" h="949077">
                  <a:moveTo>
                    <a:pt x="0" y="94908"/>
                  </a:moveTo>
                  <a:cubicBezTo>
                    <a:pt x="0" y="42492"/>
                    <a:pt x="42492" y="0"/>
                    <a:pt x="94908" y="0"/>
                  </a:cubicBezTo>
                  <a:lnTo>
                    <a:pt x="1486888" y="0"/>
                  </a:lnTo>
                  <a:cubicBezTo>
                    <a:pt x="1539304" y="0"/>
                    <a:pt x="1581796" y="42492"/>
                    <a:pt x="1581796" y="94908"/>
                  </a:cubicBezTo>
                  <a:lnTo>
                    <a:pt x="1581796" y="854169"/>
                  </a:lnTo>
                  <a:cubicBezTo>
                    <a:pt x="1581796" y="906585"/>
                    <a:pt x="1539304" y="949077"/>
                    <a:pt x="1486888" y="949077"/>
                  </a:cubicBezTo>
                  <a:lnTo>
                    <a:pt x="94908" y="949077"/>
                  </a:lnTo>
                  <a:cubicBezTo>
                    <a:pt x="42492" y="949077"/>
                    <a:pt x="0" y="906585"/>
                    <a:pt x="0" y="854169"/>
                  </a:cubicBezTo>
                  <a:lnTo>
                    <a:pt x="0" y="9490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8" tIns="103998" rIns="103998" bIns="103998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/>
                <a:t>Big Data</a:t>
              </a:r>
              <a:endParaRPr lang="ko-KR" altLang="en-US" sz="2000" kern="1200" dirty="0"/>
            </a:p>
          </p:txBody>
        </p:sp>
      </p:grpSp>
      <p:sp>
        <p:nvSpPr>
          <p:cNvPr id="14" name="자유형 13"/>
          <p:cNvSpPr/>
          <p:nvPr/>
        </p:nvSpPr>
        <p:spPr>
          <a:xfrm>
            <a:off x="4860032" y="3429000"/>
            <a:ext cx="1581796" cy="949077"/>
          </a:xfrm>
          <a:custGeom>
            <a:avLst/>
            <a:gdLst>
              <a:gd name="connsiteX0" fmla="*/ 0 w 1581796"/>
              <a:gd name="connsiteY0" fmla="*/ 94908 h 949077"/>
              <a:gd name="connsiteX1" fmla="*/ 94908 w 1581796"/>
              <a:gd name="connsiteY1" fmla="*/ 0 h 949077"/>
              <a:gd name="connsiteX2" fmla="*/ 1486888 w 1581796"/>
              <a:gd name="connsiteY2" fmla="*/ 0 h 949077"/>
              <a:gd name="connsiteX3" fmla="*/ 1581796 w 1581796"/>
              <a:gd name="connsiteY3" fmla="*/ 94908 h 949077"/>
              <a:gd name="connsiteX4" fmla="*/ 1581796 w 1581796"/>
              <a:gd name="connsiteY4" fmla="*/ 854169 h 949077"/>
              <a:gd name="connsiteX5" fmla="*/ 1486888 w 1581796"/>
              <a:gd name="connsiteY5" fmla="*/ 949077 h 949077"/>
              <a:gd name="connsiteX6" fmla="*/ 94908 w 1581796"/>
              <a:gd name="connsiteY6" fmla="*/ 949077 h 949077"/>
              <a:gd name="connsiteX7" fmla="*/ 0 w 1581796"/>
              <a:gd name="connsiteY7" fmla="*/ 854169 h 949077"/>
              <a:gd name="connsiteX8" fmla="*/ 0 w 1581796"/>
              <a:gd name="connsiteY8" fmla="*/ 94908 h 9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796" h="949077">
                <a:moveTo>
                  <a:pt x="0" y="94908"/>
                </a:moveTo>
                <a:cubicBezTo>
                  <a:pt x="0" y="42492"/>
                  <a:pt x="42492" y="0"/>
                  <a:pt x="94908" y="0"/>
                </a:cubicBezTo>
                <a:lnTo>
                  <a:pt x="1486888" y="0"/>
                </a:lnTo>
                <a:cubicBezTo>
                  <a:pt x="1539304" y="0"/>
                  <a:pt x="1581796" y="42492"/>
                  <a:pt x="1581796" y="94908"/>
                </a:cubicBezTo>
                <a:lnTo>
                  <a:pt x="1581796" y="854169"/>
                </a:lnTo>
                <a:cubicBezTo>
                  <a:pt x="1581796" y="906585"/>
                  <a:pt x="1539304" y="949077"/>
                  <a:pt x="1486888" y="949077"/>
                </a:cubicBezTo>
                <a:lnTo>
                  <a:pt x="94908" y="949077"/>
                </a:lnTo>
                <a:cubicBezTo>
                  <a:pt x="42492" y="949077"/>
                  <a:pt x="0" y="906585"/>
                  <a:pt x="0" y="854169"/>
                </a:cubicBezTo>
                <a:lnTo>
                  <a:pt x="0" y="949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/>
              <a:t>Reproduce</a:t>
            </a:r>
            <a:endParaRPr lang="ko-KR" altLang="en-US" sz="2000" kern="1200" dirty="0"/>
          </a:p>
        </p:txBody>
      </p:sp>
      <p:sp>
        <p:nvSpPr>
          <p:cNvPr id="15" name="자유형 14"/>
          <p:cNvSpPr/>
          <p:nvPr/>
        </p:nvSpPr>
        <p:spPr>
          <a:xfrm rot="1665210">
            <a:off x="4384949" y="3437402"/>
            <a:ext cx="320353" cy="415243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16" name="자유형 15"/>
          <p:cNvSpPr/>
          <p:nvPr/>
        </p:nvSpPr>
        <p:spPr>
          <a:xfrm rot="2450365">
            <a:off x="6544699" y="2328903"/>
            <a:ext cx="389319" cy="369736"/>
          </a:xfrm>
          <a:custGeom>
            <a:avLst/>
            <a:gdLst>
              <a:gd name="connsiteX0" fmla="*/ 0 w 335340"/>
              <a:gd name="connsiteY0" fmla="*/ 78457 h 392285"/>
              <a:gd name="connsiteX1" fmla="*/ 167670 w 335340"/>
              <a:gd name="connsiteY1" fmla="*/ 78457 h 392285"/>
              <a:gd name="connsiteX2" fmla="*/ 167670 w 335340"/>
              <a:gd name="connsiteY2" fmla="*/ 0 h 392285"/>
              <a:gd name="connsiteX3" fmla="*/ 335340 w 335340"/>
              <a:gd name="connsiteY3" fmla="*/ 196143 h 392285"/>
              <a:gd name="connsiteX4" fmla="*/ 167670 w 335340"/>
              <a:gd name="connsiteY4" fmla="*/ 392285 h 392285"/>
              <a:gd name="connsiteX5" fmla="*/ 167670 w 335340"/>
              <a:gd name="connsiteY5" fmla="*/ 313828 h 392285"/>
              <a:gd name="connsiteX6" fmla="*/ 0 w 335340"/>
              <a:gd name="connsiteY6" fmla="*/ 313828 h 392285"/>
              <a:gd name="connsiteX7" fmla="*/ 0 w 335340"/>
              <a:gd name="connsiteY7" fmla="*/ 78457 h 3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340" h="392285">
                <a:moveTo>
                  <a:pt x="0" y="78457"/>
                </a:moveTo>
                <a:lnTo>
                  <a:pt x="167670" y="78457"/>
                </a:lnTo>
                <a:lnTo>
                  <a:pt x="167670" y="0"/>
                </a:lnTo>
                <a:lnTo>
                  <a:pt x="335340" y="196143"/>
                </a:lnTo>
                <a:lnTo>
                  <a:pt x="167670" y="392285"/>
                </a:lnTo>
                <a:lnTo>
                  <a:pt x="167670" y="313828"/>
                </a:lnTo>
                <a:lnTo>
                  <a:pt x="0" y="313828"/>
                </a:lnTo>
                <a:lnTo>
                  <a:pt x="0" y="7845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57" rIns="100602" bIns="7845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18" name="TextBox 17"/>
          <p:cNvSpPr txBox="1"/>
          <p:nvPr/>
        </p:nvSpPr>
        <p:spPr>
          <a:xfrm>
            <a:off x="1691680" y="3904972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수집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분석</a:t>
            </a:r>
            <a:endParaRPr lang="ko-KR" altLang="en-US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79912" y="3933056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유통</a:t>
            </a:r>
            <a:r>
              <a:rPr lang="en-US" altLang="ko-KR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가공</a:t>
            </a:r>
            <a:endParaRPr lang="ko-KR" altLang="en-US" dirty="0">
              <a:solidFill>
                <a:schemeClr val="bg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5654" y="1879848"/>
            <a:ext cx="12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상품</a:t>
            </a:r>
            <a:r>
              <a:rPr lang="ko-KR" altLang="en-US" dirty="0"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rPr>
              <a:t>화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01971" y="4509120"/>
            <a:ext cx="7414445" cy="650959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Rix고딕 M" pitchFamily="18" charset="-127"/>
                <a:ea typeface="Rix고딕 M" pitchFamily="18" charset="-127"/>
              </a:rPr>
              <a:t>수집</a:t>
            </a:r>
            <a:r>
              <a:rPr lang="en-US" altLang="ko-KR" b="1" dirty="0" smtClean="0"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b="1" dirty="0" smtClean="0">
                <a:latin typeface="Rix고딕 M" pitchFamily="18" charset="-127"/>
                <a:ea typeface="Rix고딕 M" pitchFamily="18" charset="-127"/>
              </a:rPr>
              <a:t>분석 단계 </a:t>
            </a:r>
            <a:r>
              <a:rPr lang="en-US" altLang="ko-KR" b="1" dirty="0" smtClean="0">
                <a:latin typeface="Rix고딕 M" pitchFamily="18" charset="-127"/>
                <a:ea typeface="Rix고딕 M" pitchFamily="18" charset="-127"/>
              </a:rPr>
              <a:t>Big Data Trend 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: </a:t>
            </a:r>
            <a:r>
              <a:rPr lang="en-US" altLang="ko-KR" b="1" dirty="0" smtClean="0">
                <a:solidFill>
                  <a:srgbClr val="FF0000"/>
                </a:solidFill>
              </a:rPr>
              <a:t>How To Use   </a:t>
            </a:r>
            <a:r>
              <a:rPr lang="en-US" altLang="ko-KR" b="1" dirty="0" smtClean="0">
                <a:solidFill>
                  <a:srgbClr val="FF0000"/>
                </a:solidFill>
                <a:latin typeface="Rix고딕 M"/>
                <a:ea typeface="Rix고딕 M"/>
              </a:rPr>
              <a:t>→   How to Show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1971" y="5229200"/>
            <a:ext cx="7414445" cy="650959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Rix고딕 M" pitchFamily="18" charset="-127"/>
                <a:ea typeface="Rix고딕 M" pitchFamily="18" charset="-127"/>
              </a:rPr>
              <a:t>상품</a:t>
            </a:r>
            <a:r>
              <a:rPr lang="en-US" altLang="ko-KR" b="1" dirty="0" smtClean="0"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b="1" dirty="0" smtClean="0">
                <a:latin typeface="Rix고딕 M" pitchFamily="18" charset="-127"/>
                <a:ea typeface="Rix고딕 M" pitchFamily="18" charset="-127"/>
              </a:rPr>
              <a:t>서비스화 단계 </a:t>
            </a:r>
            <a:r>
              <a:rPr lang="en-US" altLang="ko-KR" b="1" dirty="0" smtClean="0">
                <a:latin typeface="Rix고딕 M" pitchFamily="18" charset="-127"/>
                <a:ea typeface="Rix고딕 M" pitchFamily="18" charset="-127"/>
              </a:rPr>
              <a:t>Big Data Trend 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: </a:t>
            </a:r>
            <a:r>
              <a:rPr lang="en-US" altLang="ko-KR" b="1" dirty="0" smtClean="0">
                <a:solidFill>
                  <a:srgbClr val="FF0000"/>
                </a:solidFill>
              </a:rPr>
              <a:t>How To Make an Action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1971" y="5949280"/>
            <a:ext cx="7414445" cy="650959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Rix고딕 M" pitchFamily="18" charset="-127"/>
                <a:ea typeface="Rix고딕 M" pitchFamily="18" charset="-127"/>
              </a:rPr>
              <a:t>정보 유통</a:t>
            </a:r>
            <a:r>
              <a:rPr lang="en-US" altLang="ko-KR" b="1" dirty="0" smtClean="0"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b="1" dirty="0" smtClean="0">
                <a:latin typeface="Rix고딕 M" pitchFamily="18" charset="-127"/>
                <a:ea typeface="Rix고딕 M" pitchFamily="18" charset="-127"/>
              </a:rPr>
              <a:t>가공 단계의 </a:t>
            </a:r>
            <a:r>
              <a:rPr lang="en-US" altLang="ko-KR" b="1" dirty="0" smtClean="0">
                <a:latin typeface="Rix고딕 M" pitchFamily="18" charset="-127"/>
                <a:ea typeface="Rix고딕 M" pitchFamily="18" charset="-127"/>
              </a:rPr>
              <a:t>Trend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: SNS </a:t>
            </a:r>
            <a:r>
              <a:rPr lang="ko-KR" altLang="en-US" b="1" dirty="0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정보 확산 </a:t>
            </a:r>
            <a:r>
              <a:rPr lang="en-US" altLang="ko-KR" b="1" dirty="0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→ SCS (Social </a:t>
            </a:r>
            <a:r>
              <a:rPr lang="en-US" altLang="ko-KR" b="1" dirty="0" err="1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Curtion</a:t>
            </a:r>
            <a:r>
              <a:rPr lang="en-US" altLang="ko-KR" b="1" dirty="0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 Service) </a:t>
            </a:r>
            <a:r>
              <a:rPr lang="ko-KR" altLang="en-US" b="1" dirty="0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정보 생산</a:t>
            </a:r>
            <a:r>
              <a:rPr lang="en-US" altLang="ko-KR" b="1" dirty="0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b="1" dirty="0" smtClean="0">
                <a:solidFill>
                  <a:srgbClr val="FF0000"/>
                </a:solidFill>
                <a:latin typeface="Rix고딕 M" pitchFamily="18" charset="-127"/>
                <a:ea typeface="Rix고딕 M" pitchFamily="18" charset="-127"/>
              </a:rPr>
              <a:t>유통</a:t>
            </a:r>
            <a:endParaRPr lang="en-US" altLang="ko-KR" b="1" dirty="0" smtClean="0">
              <a:solidFill>
                <a:srgbClr val="FF0000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7768" y="188640"/>
            <a:ext cx="8406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IV. </a:t>
            </a:r>
            <a:r>
              <a:rPr lang="ko-KR" altLang="en-US" sz="3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EB" pitchFamily="18" charset="-127"/>
                <a:ea typeface="Rix고딕 EB" pitchFamily="18" charset="-127"/>
              </a:rPr>
              <a:t>해외 사례를  통한 비즈니스 시사점</a:t>
            </a:r>
            <a:endParaRPr lang="ko-KR" altLang="en-US" sz="3000" b="1" spc="-150" dirty="0">
              <a:solidFill>
                <a:schemeClr val="tx1">
                  <a:lumMod val="75000"/>
                  <a:lumOff val="2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3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2810743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Rix고딕 M" pitchFamily="18" charset="-127"/>
                <a:ea typeface="Rix고딕 M" pitchFamily="18" charset="-127"/>
              </a:rPr>
              <a:t>The End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221088"/>
            <a:ext cx="6400800" cy="1752600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트렌드인사이트</a:t>
            </a:r>
            <a:endParaRPr lang="en-US" altLang="ko-KR" sz="2000" dirty="0" smtClean="0">
              <a:solidFill>
                <a:schemeClr val="accent4">
                  <a:lumMod val="20000"/>
                  <a:lumOff val="80000"/>
                </a:schemeClr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ko-KR" alt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선임에디터  구 슬</a:t>
            </a:r>
            <a:endParaRPr lang="en-US" altLang="ko-KR" sz="2000" dirty="0" smtClean="0">
              <a:solidFill>
                <a:schemeClr val="accent4">
                  <a:lumMod val="20000"/>
                  <a:lumOff val="80000"/>
                </a:schemeClr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en-US" altLang="ko-KR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seul1987@hotmail.com</a:t>
            </a:r>
          </a:p>
          <a:p>
            <a:r>
              <a:rPr lang="en-US" altLang="ko-KR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Rix고딕 M" pitchFamily="18" charset="-127"/>
                <a:ea typeface="Rix고딕 M" pitchFamily="18" charset="-127"/>
              </a:rPr>
              <a:t>seul1987@kidp.or.kr</a:t>
            </a:r>
            <a:endParaRPr lang="ko-KR" altLang="en-US" sz="1400" dirty="0">
              <a:solidFill>
                <a:schemeClr val="accent4">
                  <a:lumMod val="20000"/>
                  <a:lumOff val="80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475390"/>
            <a:ext cx="2243924" cy="11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16632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인포그래픽</a:t>
            </a:r>
            <a:r>
              <a:rPr lang="ko-KR" alt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 비즈니스가 갖는 </a:t>
            </a:r>
            <a:r>
              <a:rPr lang="en-US" altLang="ko-KR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Market Value</a:t>
            </a:r>
            <a:endParaRPr lang="ko-KR" alt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64955" y="1124744"/>
            <a:ext cx="3409515" cy="4372617"/>
            <a:chOff x="310793" y="908720"/>
            <a:chExt cx="3409515" cy="437261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70" y="908720"/>
              <a:ext cx="3337838" cy="403244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10793" y="4942783"/>
              <a:ext cx="1668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Rix고딕 M" pitchFamily="18" charset="-127"/>
                  <a:ea typeface="Rix고딕 M" pitchFamily="18" charset="-127"/>
                </a:rPr>
                <a:t>▲ </a:t>
              </a:r>
              <a:r>
                <a:rPr lang="ko-KR" altLang="en-US" sz="800" dirty="0" err="1" smtClean="0">
                  <a:latin typeface="Rix고딕 M" pitchFamily="18" charset="-127"/>
                  <a:ea typeface="Rix고딕 M" pitchFamily="18" charset="-127"/>
                </a:rPr>
                <a:t>트렌드</a:t>
              </a:r>
              <a:r>
                <a:rPr lang="ko-KR" altLang="en-US" sz="800" dirty="0" smtClean="0">
                  <a:latin typeface="Rix고딕 M" pitchFamily="18" charset="-127"/>
                  <a:ea typeface="Rix고딕 M" pitchFamily="18" charset="-127"/>
                </a:rPr>
                <a:t> </a:t>
              </a:r>
              <a:r>
                <a:rPr lang="ko-KR" altLang="en-US" sz="800" dirty="0" err="1" smtClean="0">
                  <a:latin typeface="Rix고딕 M" pitchFamily="18" charset="-127"/>
                  <a:ea typeface="Rix고딕 M" pitchFamily="18" charset="-127"/>
                </a:rPr>
                <a:t>인사이트</a:t>
              </a:r>
              <a:r>
                <a:rPr lang="ko-KR" altLang="en-US" sz="800" dirty="0" smtClean="0">
                  <a:latin typeface="Rix고딕 M" pitchFamily="18" charset="-127"/>
                  <a:ea typeface="Rix고딕 M" pitchFamily="18" charset="-127"/>
                </a:rPr>
                <a:t> 웹진에 실린 </a:t>
              </a:r>
              <a:endParaRPr lang="en-US" altLang="ko-KR" sz="800" dirty="0" smtClean="0">
                <a:latin typeface="Rix고딕 M" pitchFamily="18" charset="-127"/>
                <a:ea typeface="Rix고딕 M" pitchFamily="18" charset="-127"/>
              </a:endParaRPr>
            </a:p>
            <a:p>
              <a:r>
                <a:rPr lang="en-US" altLang="ko-KR" sz="800" dirty="0">
                  <a:latin typeface="Rix고딕 M" pitchFamily="18" charset="-127"/>
                  <a:ea typeface="Rix고딕 M" pitchFamily="18" charset="-127"/>
                </a:rPr>
                <a:t> </a:t>
              </a:r>
              <a:r>
                <a:rPr lang="en-US" altLang="ko-KR" sz="800" dirty="0" smtClean="0">
                  <a:latin typeface="Rix고딕 M" pitchFamily="18" charset="-127"/>
                  <a:ea typeface="Rix고딕 M" pitchFamily="18" charset="-127"/>
                </a:rPr>
                <a:t>   </a:t>
              </a:r>
              <a:r>
                <a:rPr lang="ko-KR" altLang="en-US" sz="800" dirty="0" err="1" smtClean="0">
                  <a:latin typeface="Rix고딕 M" pitchFamily="18" charset="-127"/>
                  <a:ea typeface="Rix고딕 M" pitchFamily="18" charset="-127"/>
                </a:rPr>
                <a:t>인포그래픽</a:t>
              </a:r>
              <a:r>
                <a:rPr lang="ko-KR" altLang="en-US" sz="800" dirty="0" smtClean="0">
                  <a:latin typeface="Rix고딕 M" pitchFamily="18" charset="-127"/>
                  <a:ea typeface="Rix고딕 M" pitchFamily="18" charset="-127"/>
                </a:rPr>
                <a:t> 관련 기사</a:t>
              </a:r>
              <a:endParaRPr lang="ko-KR" altLang="en-US" sz="800" dirty="0">
                <a:latin typeface="Rix고딕 M" pitchFamily="18" charset="-127"/>
                <a:ea typeface="Rix고딕 M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110993" y="1988840"/>
            <a:ext cx="3432589" cy="4651194"/>
            <a:chOff x="2110993" y="1988840"/>
            <a:chExt cx="3432589" cy="46511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9713" y="1988840"/>
              <a:ext cx="3373869" cy="429309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110993" y="6301480"/>
              <a:ext cx="1668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Rix고딕 M" pitchFamily="18" charset="-127"/>
                  <a:ea typeface="Rix고딕 M" pitchFamily="18" charset="-127"/>
                </a:rPr>
                <a:t>▲ </a:t>
              </a:r>
              <a:r>
                <a:rPr lang="ko-KR" altLang="en-US" sz="800" dirty="0" err="1" smtClean="0">
                  <a:latin typeface="Rix고딕 M" pitchFamily="18" charset="-127"/>
                  <a:ea typeface="Rix고딕 M" pitchFamily="18" charset="-127"/>
                </a:rPr>
                <a:t>마이크로앤마켓에</a:t>
              </a:r>
              <a:r>
                <a:rPr lang="ko-KR" altLang="en-US" sz="800" dirty="0" smtClean="0">
                  <a:latin typeface="Rix고딕 M" pitchFamily="18" charset="-127"/>
                  <a:ea typeface="Rix고딕 M" pitchFamily="18" charset="-127"/>
                </a:rPr>
                <a:t> 실린 </a:t>
              </a:r>
              <a:endParaRPr lang="en-US" altLang="ko-KR" sz="800" dirty="0" smtClean="0">
                <a:latin typeface="Rix고딕 M" pitchFamily="18" charset="-127"/>
                <a:ea typeface="Rix고딕 M" pitchFamily="18" charset="-127"/>
              </a:endParaRPr>
            </a:p>
            <a:p>
              <a:r>
                <a:rPr lang="en-US" altLang="ko-KR" sz="800" dirty="0">
                  <a:latin typeface="Rix고딕 M" pitchFamily="18" charset="-127"/>
                  <a:ea typeface="Rix고딕 M" pitchFamily="18" charset="-127"/>
                </a:rPr>
                <a:t> </a:t>
              </a:r>
              <a:r>
                <a:rPr lang="en-US" altLang="ko-KR" sz="800" dirty="0" smtClean="0">
                  <a:latin typeface="Rix고딕 M" pitchFamily="18" charset="-127"/>
                  <a:ea typeface="Rix고딕 M" pitchFamily="18" charset="-127"/>
                </a:rPr>
                <a:t>   </a:t>
              </a:r>
              <a:r>
                <a:rPr lang="ko-KR" altLang="en-US" sz="800" dirty="0" err="1" smtClean="0">
                  <a:latin typeface="Rix고딕 M" pitchFamily="18" charset="-127"/>
                  <a:ea typeface="Rix고딕 M" pitchFamily="18" charset="-127"/>
                </a:rPr>
                <a:t>인포그래픽</a:t>
              </a:r>
              <a:r>
                <a:rPr lang="ko-KR" altLang="en-US" sz="800" dirty="0" smtClean="0">
                  <a:latin typeface="Rix고딕 M" pitchFamily="18" charset="-127"/>
                  <a:ea typeface="Rix고딕 M" pitchFamily="18" charset="-127"/>
                </a:rPr>
                <a:t> 관련 기사</a:t>
              </a:r>
              <a:endParaRPr lang="ko-KR" altLang="en-US" sz="800" dirty="0">
                <a:latin typeface="Rix고딕 M" pitchFamily="18" charset="-127"/>
                <a:ea typeface="Rix고딕 M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588532" y="2633136"/>
            <a:ext cx="3303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Communication</a:t>
            </a:r>
            <a:r>
              <a:rPr lang="ko-KR" alt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의 소재</a:t>
            </a:r>
            <a:endParaRPr lang="en-US" altLang="ko-KR" sz="2000" dirty="0" smtClean="0">
              <a:solidFill>
                <a:schemeClr val="accent3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endParaRPr lang="en-US" altLang="ko-KR" sz="2000" dirty="0">
              <a:solidFill>
                <a:schemeClr val="accent3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r>
              <a:rPr lang="en-US" altLang="ko-KR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→ </a:t>
            </a:r>
            <a:r>
              <a:rPr lang="ko-KR" altLang="en-US" sz="2000" u="sng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독립적 미디어 채널</a:t>
            </a:r>
            <a:r>
              <a:rPr lang="ko-KR" alt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로 발전</a:t>
            </a:r>
            <a:endParaRPr lang="ko-KR" alt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818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16632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인포그래픽</a:t>
            </a:r>
            <a:r>
              <a:rPr lang="ko-KR" alt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 비즈니스가 갖는 </a:t>
            </a:r>
            <a:r>
              <a:rPr lang="en-US" altLang="ko-KR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Market Value</a:t>
            </a:r>
            <a:endParaRPr lang="ko-KR" alt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3284984"/>
            <a:ext cx="2016224" cy="101566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 u="sng" spc="-150" dirty="0" smtClean="0">
                <a:solidFill>
                  <a:schemeClr val="accent4"/>
                </a:solidFill>
                <a:latin typeface="Rix고딕 B" pitchFamily="18" charset="-127"/>
                <a:ea typeface="Rix고딕 B" pitchFamily="18" charset="-127"/>
              </a:rPr>
              <a:t>Communication</a:t>
            </a:r>
            <a:r>
              <a:rPr lang="ko-KR" altLang="en-US" sz="1500" spc="-150" dirty="0" smtClean="0">
                <a:solidFill>
                  <a:schemeClr val="accent4"/>
                </a:solidFill>
                <a:latin typeface="Rix고딕 B" pitchFamily="18" charset="-127"/>
                <a:ea typeface="Rix고딕 B" pitchFamily="18" charset="-127"/>
              </a:rPr>
              <a:t>의 소재</a:t>
            </a:r>
            <a:endParaRPr lang="en-US" altLang="ko-KR" sz="1500" spc="-150" dirty="0" smtClean="0">
              <a:solidFill>
                <a:schemeClr val="accent4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500" spc="-15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ix고딕 B" pitchFamily="18" charset="-127"/>
                <a:ea typeface="Rix고딕 B" pitchFamily="18" charset="-127"/>
              </a:rPr>
              <a:t>↓</a:t>
            </a:r>
            <a:endParaRPr lang="en-US" altLang="ko-KR" sz="1500" spc="-150" dirty="0" smtClean="0">
              <a:solidFill>
                <a:schemeClr val="accent1">
                  <a:lumMod val="60000"/>
                  <a:lumOff val="40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500" spc="-150" dirty="0" smtClean="0">
                <a:solidFill>
                  <a:schemeClr val="accent4"/>
                </a:solidFill>
                <a:latin typeface="Rix고딕 B" pitchFamily="18" charset="-127"/>
                <a:ea typeface="Rix고딕 B" pitchFamily="18" charset="-127"/>
              </a:rPr>
              <a:t>내부 고객</a:t>
            </a:r>
            <a:r>
              <a:rPr lang="en-US" altLang="ko-KR" sz="1500" spc="-150" dirty="0" smtClean="0">
                <a:solidFill>
                  <a:schemeClr val="accent4"/>
                </a:solidFill>
                <a:latin typeface="Rix고딕 B" pitchFamily="18" charset="-127"/>
                <a:ea typeface="Rix고딕 B" pitchFamily="18" charset="-127"/>
              </a:rPr>
              <a:t>/</a:t>
            </a:r>
            <a:r>
              <a:rPr lang="ko-KR" altLang="en-US" sz="1500" spc="-150" dirty="0" smtClean="0">
                <a:solidFill>
                  <a:schemeClr val="accent4"/>
                </a:solidFill>
                <a:latin typeface="Rix고딕 B" pitchFamily="18" charset="-127"/>
                <a:ea typeface="Rix고딕 B" pitchFamily="18" charset="-127"/>
              </a:rPr>
              <a:t>외부 고객 대상</a:t>
            </a:r>
            <a:endParaRPr lang="en-US" altLang="ko-KR" sz="1500" spc="-150" dirty="0" smtClean="0">
              <a:solidFill>
                <a:schemeClr val="accent4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500" u="sng" spc="-15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ix고딕 B" pitchFamily="18" charset="-127"/>
                <a:ea typeface="Rix고딕 B" pitchFamily="18" charset="-127"/>
              </a:rPr>
              <a:t>마케팅</a:t>
            </a:r>
            <a:r>
              <a:rPr lang="en-US" altLang="ko-KR" sz="1500" u="sng" spc="-15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z="1500" u="sng" spc="-15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ix고딕 B" pitchFamily="18" charset="-127"/>
                <a:ea typeface="Rix고딕 B" pitchFamily="18" charset="-127"/>
              </a:rPr>
              <a:t>세일즈</a:t>
            </a:r>
            <a:r>
              <a:rPr lang="ko-KR" altLang="en-US" sz="1500" spc="-15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ix고딕 B" pitchFamily="18" charset="-127"/>
                <a:ea typeface="Rix고딕 B" pitchFamily="18" charset="-127"/>
              </a:rPr>
              <a:t> 수단</a:t>
            </a:r>
            <a:endParaRPr lang="ko-KR" altLang="en-US" sz="1500" spc="-150" dirty="0">
              <a:solidFill>
                <a:schemeClr val="accent1">
                  <a:lumMod val="60000"/>
                  <a:lumOff val="40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17649" y="1340768"/>
            <a:ext cx="2818547" cy="2520280"/>
            <a:chOff x="3517649" y="548680"/>
            <a:chExt cx="2818547" cy="2520280"/>
          </a:xfrm>
          <a:solidFill>
            <a:srgbClr val="92D050"/>
          </a:solidFill>
        </p:grpSpPr>
        <p:sp>
          <p:nvSpPr>
            <p:cNvPr id="14" name="타원 13"/>
            <p:cNvSpPr/>
            <p:nvPr/>
          </p:nvSpPr>
          <p:spPr>
            <a:xfrm>
              <a:off x="3517649" y="548680"/>
              <a:ext cx="1800200" cy="1656184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고딕 B" pitchFamily="18" charset="-127"/>
                  <a:ea typeface="Rix고딕 B" pitchFamily="18" charset="-127"/>
                </a:rPr>
                <a:t>Big 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고딕 B" pitchFamily="18" charset="-127"/>
                  <a:ea typeface="Rix고딕 B" pitchFamily="18" charset="-127"/>
                </a:rPr>
                <a:t>Data</a:t>
              </a:r>
              <a:endParaRPr lang="ko-KR" alt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  <p:cxnSp>
          <p:nvCxnSpPr>
            <p:cNvPr id="15" name="직선 연결선 14"/>
            <p:cNvCxnSpPr>
              <a:stCxn id="14" idx="5"/>
              <a:endCxn id="20" idx="0"/>
            </p:cNvCxnSpPr>
            <p:nvPr/>
          </p:nvCxnSpPr>
          <p:spPr>
            <a:xfrm>
              <a:off x="5054216" y="1962321"/>
              <a:ext cx="1281980" cy="1106639"/>
            </a:xfrm>
            <a:prstGeom prst="line">
              <a:avLst/>
            </a:prstGeom>
            <a:grpFill/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691680" y="2754409"/>
            <a:ext cx="2089602" cy="2762823"/>
            <a:chOff x="1691680" y="1962321"/>
            <a:chExt cx="2089602" cy="2762823"/>
          </a:xfrm>
          <a:solidFill>
            <a:srgbClr val="92D050"/>
          </a:solidFill>
        </p:grpSpPr>
        <p:sp>
          <p:nvSpPr>
            <p:cNvPr id="17" name="타원 16"/>
            <p:cNvSpPr/>
            <p:nvPr/>
          </p:nvSpPr>
          <p:spPr>
            <a:xfrm>
              <a:off x="1691680" y="3068960"/>
              <a:ext cx="1800200" cy="1656184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고딕 B" pitchFamily="18" charset="-127"/>
                  <a:ea typeface="Rix고딕 B" pitchFamily="18" charset="-127"/>
                </a:rPr>
                <a:t>Data</a:t>
              </a:r>
            </a:p>
            <a:p>
              <a:pPr algn="ctr"/>
              <a:r>
                <a:rPr lang="en-US" altLang="ko-KR" sz="2000" spc="-3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고딕 B" pitchFamily="18" charset="-127"/>
                  <a:ea typeface="Rix고딕 B" pitchFamily="18" charset="-127"/>
                </a:rPr>
                <a:t>Visualization</a:t>
              </a:r>
              <a:endParaRPr lang="ko-KR" altLang="en-US" sz="2000" spc="-300" dirty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  <p:cxnSp>
          <p:nvCxnSpPr>
            <p:cNvPr id="18" name="직선 연결선 17"/>
            <p:cNvCxnSpPr>
              <a:stCxn id="17" idx="0"/>
              <a:endCxn id="14" idx="3"/>
            </p:cNvCxnSpPr>
            <p:nvPr/>
          </p:nvCxnSpPr>
          <p:spPr>
            <a:xfrm flipV="1">
              <a:off x="2591780" y="1962321"/>
              <a:ext cx="1189502" cy="1106639"/>
            </a:xfrm>
            <a:prstGeom prst="line">
              <a:avLst/>
            </a:prstGeom>
            <a:grpFill/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3491880" y="3861048"/>
            <a:ext cx="3744416" cy="1656184"/>
            <a:chOff x="3491880" y="3119333"/>
            <a:chExt cx="3744416" cy="1656184"/>
          </a:xfrm>
          <a:solidFill>
            <a:srgbClr val="92D050"/>
          </a:solidFill>
        </p:grpSpPr>
        <p:sp>
          <p:nvSpPr>
            <p:cNvPr id="20" name="타원 19"/>
            <p:cNvSpPr/>
            <p:nvPr/>
          </p:nvSpPr>
          <p:spPr>
            <a:xfrm>
              <a:off x="5436096" y="3119333"/>
              <a:ext cx="1800200" cy="1656184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pc="-300" dirty="0" err="1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고딕 B" pitchFamily="18" charset="-127"/>
                  <a:ea typeface="Rix고딕 B" pitchFamily="18" charset="-127"/>
                </a:rPr>
                <a:t>Infographics</a:t>
              </a:r>
              <a:endParaRPr lang="ko-KR" altLang="en-US" sz="2000" spc="-300" dirty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  <p:cxnSp>
          <p:nvCxnSpPr>
            <p:cNvPr id="21" name="직선 연결선 20"/>
            <p:cNvCxnSpPr>
              <a:stCxn id="17" idx="6"/>
              <a:endCxn id="20" idx="2"/>
            </p:cNvCxnSpPr>
            <p:nvPr/>
          </p:nvCxnSpPr>
          <p:spPr>
            <a:xfrm>
              <a:off x="3491880" y="3947425"/>
              <a:ext cx="1944216" cy="0"/>
            </a:xfrm>
            <a:prstGeom prst="lin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77721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Rix고딕 EB" pitchFamily="18" charset="-127"/>
                <a:ea typeface="Rix고딕 EB" pitchFamily="18" charset="-127"/>
              </a:rPr>
              <a:t>인포그래픽</a:t>
            </a:r>
            <a:r>
              <a:rPr lang="ko-KR" altLang="en-US" sz="2400" dirty="0" smtClean="0">
                <a:latin typeface="Rix고딕 EB" pitchFamily="18" charset="-127"/>
                <a:ea typeface="Rix고딕 EB" pitchFamily="18" charset="-127"/>
              </a:rPr>
              <a:t> 비즈니스가 갖는 </a:t>
            </a:r>
            <a:r>
              <a:rPr lang="en-US" altLang="ko-KR" sz="2400" dirty="0" smtClean="0">
                <a:latin typeface="Rix고딕 EB" pitchFamily="18" charset="-127"/>
                <a:ea typeface="Rix고딕 EB" pitchFamily="18" charset="-127"/>
              </a:rPr>
              <a:t>Market Value</a:t>
            </a:r>
            <a:endParaRPr lang="ko-KR" altLang="en-US" sz="2400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36504" y="2226417"/>
            <a:ext cx="2088232" cy="2066679"/>
          </a:xfrm>
          <a:prstGeom prst="ellipse">
            <a:avLst/>
          </a:prstGeom>
          <a:gradFill rotWithShape="1">
            <a:gsLst>
              <a:gs pos="0">
                <a:srgbClr val="6BB1C9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6BB1C9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6BB1C9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marL="0" marR="0" lvl="0" indent="0" algn="ctr" defTabSz="88900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Rix고딕 B" pitchFamily="18" charset="-127"/>
              <a:ea typeface="Rix고딕 B" pitchFamily="18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17514" y="4077072"/>
            <a:ext cx="1719397" cy="1605729"/>
          </a:xfrm>
          <a:prstGeom prst="ellipse">
            <a:avLst/>
          </a:prstGeom>
          <a:gradFill rotWithShape="1">
            <a:gsLst>
              <a:gs pos="0">
                <a:srgbClr val="6585CF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6585CF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6585CF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marL="0" marR="0" lvl="0" indent="0" algn="ctr" defTabSz="88900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-15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Rix고딕 B" pitchFamily="18" charset="-127"/>
              <a:ea typeface="Rix고딕 B" pitchFamily="18" charset="-127"/>
              <a:cs typeface="+mn-cs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28192" y="1412776"/>
            <a:ext cx="2736304" cy="2736304"/>
          </a:xfrm>
          <a:prstGeom prst="ellipse">
            <a:avLst/>
          </a:prstGeom>
          <a:gradFill rotWithShape="1">
            <a:gsLst>
              <a:gs pos="0">
                <a:srgbClr val="7E6BC9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7E6BC9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7E6BC9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marL="0" marR="0" lvl="0" indent="0" algn="ctr" defTabSz="88900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Rix고딕 B" pitchFamily="18" charset="-127"/>
              <a:ea typeface="Rix고딕 B" pitchFamily="18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719411" y="4365104"/>
            <a:ext cx="1086060" cy="955265"/>
          </a:xfrm>
          <a:prstGeom prst="ellipse">
            <a:avLst/>
          </a:prstGeom>
          <a:gradFill rotWithShape="1">
            <a:gsLst>
              <a:gs pos="0">
                <a:srgbClr val="A379BB">
                  <a:shade val="51000"/>
                  <a:satMod val="130000"/>
                </a:srgbClr>
              </a:gs>
              <a:gs pos="80000">
                <a:srgbClr val="A379BB">
                  <a:shade val="93000"/>
                  <a:satMod val="130000"/>
                </a:srgbClr>
              </a:gs>
              <a:gs pos="100000">
                <a:srgbClr val="A379BB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A379BB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103998" tIns="103998" rIns="103998" bIns="103998" numCol="1" spcCol="1270" anchor="ctr" anchorCtr="0">
            <a:noAutofit/>
          </a:bodyPr>
          <a:lstStyle/>
          <a:p>
            <a:pPr marL="0" marR="0" lvl="0" indent="0" algn="ctr" defTabSz="88900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15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ix고딕 B" pitchFamily="18" charset="-127"/>
                <a:ea typeface="Rix고딕 B" pitchFamily="18" charset="-127"/>
                <a:cs typeface="+mn-cs"/>
              </a:rPr>
              <a:t>서비스</a:t>
            </a:r>
            <a:endParaRPr kumimoji="0" lang="en-US" altLang="ko-KR" sz="1200" b="0" i="0" u="none" strike="noStrike" kern="0" cap="none" spc="-15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Rix고딕 B" pitchFamily="18" charset="-127"/>
              <a:ea typeface="Rix고딕 B" pitchFamily="18" charset="-127"/>
              <a:cs typeface="+mn-cs"/>
            </a:endParaRPr>
          </a:p>
          <a:p>
            <a:pPr marL="0" marR="0" lvl="0" indent="0" algn="ctr" defTabSz="88900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15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ix고딕 B" pitchFamily="18" charset="-127"/>
                <a:ea typeface="Rix고딕 B" pitchFamily="18" charset="-127"/>
                <a:cs typeface="+mn-cs"/>
              </a:rPr>
              <a:t>활용</a:t>
            </a:r>
            <a:endParaRPr kumimoji="0" lang="en-US" altLang="ko-KR" sz="1200" b="0" i="0" u="none" strike="noStrike" kern="0" cap="none" spc="-15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Rix고딕 B" pitchFamily="18" charset="-127"/>
              <a:ea typeface="Rix고딕 B" pitchFamily="18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5533" y="1707290"/>
            <a:ext cx="1861622" cy="42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2400" dirty="0">
                <a:solidFill>
                  <a:sysClr val="window" lastClr="FFFFFF"/>
                </a:solidFill>
                <a:latin typeface="Rix고딕 B" pitchFamily="18" charset="-127"/>
                <a:ea typeface="Rix고딕 B" pitchFamily="18" charset="-127"/>
              </a:rPr>
              <a:t>뉴스 미디어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83529" y="2481300"/>
            <a:ext cx="994182" cy="300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500" dirty="0">
                <a:solidFill>
                  <a:sysClr val="window" lastClr="FFFFFF"/>
                </a:solidFill>
                <a:latin typeface="Rix고딕 B" pitchFamily="18" charset="-127"/>
                <a:ea typeface="Rix고딕 B" pitchFamily="18" charset="-127"/>
              </a:rPr>
              <a:t>온라인 </a:t>
            </a:r>
            <a:r>
              <a:rPr lang="en-US" altLang="ko-KR" sz="1500" dirty="0">
                <a:solidFill>
                  <a:sysClr val="window" lastClr="FFFFFF"/>
                </a:solidFill>
                <a:latin typeface="Rix고딕 B" pitchFamily="18" charset="-127"/>
                <a:ea typeface="Rix고딕 B" pitchFamily="18" charset="-127"/>
              </a:rPr>
              <a:t>PR</a:t>
            </a:r>
            <a:endParaRPr lang="ko-KR" altLang="en-US" sz="1500" dirty="0">
              <a:solidFill>
                <a:sysClr val="window" lastClr="FFFFFF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165533" y="2300925"/>
            <a:ext cx="1861622" cy="1141588"/>
            <a:chOff x="2165533" y="2372933"/>
            <a:chExt cx="1861622" cy="114158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533" y="2372933"/>
              <a:ext cx="1861622" cy="2930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 descr="https://si0.twimg.com/profile_images/2032617678/time_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533" y="2780928"/>
              <a:ext cx="733593" cy="733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824" y="2780928"/>
              <a:ext cx="1039331" cy="182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4" name="Picture 10" descr="http://static.tumblr.com/ocdejtw/Uyflo6mbv/tumblr-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1" y="3194894"/>
              <a:ext cx="1036755" cy="30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cfile203.uf.daum.net/image/1922C71E4A1C5D140A2B8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400" y="2996952"/>
              <a:ext cx="1036755" cy="14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5016394" y="2840529"/>
            <a:ext cx="1128453" cy="1164535"/>
            <a:chOff x="5016394" y="2875337"/>
            <a:chExt cx="1128453" cy="1164535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394" y="2875337"/>
              <a:ext cx="1128452" cy="332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395" y="3284195"/>
              <a:ext cx="1128452" cy="3608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9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395" y="3720456"/>
              <a:ext cx="1128451" cy="319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직사각형 18"/>
          <p:cNvSpPr/>
          <p:nvPr/>
        </p:nvSpPr>
        <p:spPr>
          <a:xfrm>
            <a:off x="3228362" y="4149080"/>
            <a:ext cx="1066318" cy="489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200" kern="0" spc="-150" dirty="0">
                <a:solidFill>
                  <a:sysClr val="window" lastClr="FFFFFF"/>
                </a:solidFill>
                <a:latin typeface="Rix고딕 B" pitchFamily="18" charset="-127"/>
                <a:ea typeface="Rix고딕 B" pitchFamily="18" charset="-127"/>
              </a:rPr>
              <a:t>통계 </a:t>
            </a:r>
            <a:endParaRPr lang="en-US" altLang="ko-KR" sz="1200" kern="0" spc="-150" dirty="0" smtClean="0">
              <a:solidFill>
                <a:sysClr val="window" lastClr="FFFFFF"/>
              </a:solidFill>
              <a:latin typeface="Rix고딕 B" pitchFamily="18" charset="-127"/>
              <a:ea typeface="Rix고딕 B" pitchFamily="18" charset="-127"/>
            </a:endParaRP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altLang="ko-KR" sz="1200" kern="0" spc="-150" dirty="0" smtClean="0">
                <a:solidFill>
                  <a:sysClr val="window" lastClr="FFFFFF"/>
                </a:solidFill>
                <a:latin typeface="Rix고딕 B" pitchFamily="18" charset="-127"/>
                <a:ea typeface="Rix고딕 B" pitchFamily="18" charset="-127"/>
              </a:rPr>
              <a:t>/ DB </a:t>
            </a:r>
            <a:r>
              <a:rPr lang="ko-KR" altLang="en-US" sz="1200" kern="0" spc="-150" dirty="0">
                <a:solidFill>
                  <a:sysClr val="window" lastClr="FFFFFF"/>
                </a:solidFill>
                <a:latin typeface="Rix고딕 B" pitchFamily="18" charset="-127"/>
                <a:ea typeface="Rix고딕 B" pitchFamily="18" charset="-127"/>
              </a:rPr>
              <a:t>사이트 활용</a:t>
            </a:r>
            <a:endParaRPr lang="en-US" altLang="ko-KR" sz="1200" kern="0" spc="-150" dirty="0">
              <a:solidFill>
                <a:sysClr val="window" lastClr="FFFFFF"/>
              </a:solidFill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1041" name="Picture 17" descr="KOSIS 국가통계포털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718945"/>
            <a:ext cx="1203520" cy="24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61" y="5024614"/>
            <a:ext cx="520883" cy="49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5940152" y="4581128"/>
            <a:ext cx="1098096" cy="734199"/>
            <a:chOff x="5706152" y="5024614"/>
            <a:chExt cx="1098096" cy="734199"/>
          </a:xfrm>
        </p:grpSpPr>
        <p:pic>
          <p:nvPicPr>
            <p:cNvPr id="33" name="Picture 4" descr="http://school.salescrunch.com/files/2011/01/logo_trulia_large-300x127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919" y="5024614"/>
              <a:ext cx="675328" cy="250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Picture 2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6152" y="5275651"/>
              <a:ext cx="422767" cy="483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그룹 34"/>
            <p:cNvGrpSpPr/>
            <p:nvPr/>
          </p:nvGrpSpPr>
          <p:grpSpPr>
            <a:xfrm>
              <a:off x="6128920" y="5275651"/>
              <a:ext cx="675328" cy="483162"/>
              <a:chOff x="5076055" y="2060848"/>
              <a:chExt cx="1224137" cy="930619"/>
            </a:xfrm>
          </p:grpSpPr>
          <p:pic>
            <p:nvPicPr>
              <p:cNvPr id="36" name="Picture 2" descr="http://blogs-images.forbes.com/tomiogeron/files/2012/01/Fitbit-logo-1024x337.jpe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6055" y="2060848"/>
                <a:ext cx="1224136" cy="426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http://reidmore.files.wordpress.com/2012/02/mint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6056" y="2487411"/>
                <a:ext cx="1224136" cy="504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200264" y="580618"/>
            <a:ext cx="530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사례 중심의</a:t>
            </a:r>
            <a:r>
              <a:rPr lang="en-US" altLang="ko-KR" sz="2000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Business Trend </a:t>
            </a:r>
            <a:r>
              <a:rPr lang="ko-KR" altLang="en-US" sz="2000" spc="-15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B" pitchFamily="18" charset="-127"/>
                <a:ea typeface="Rix고딕 B" pitchFamily="18" charset="-127"/>
              </a:rPr>
              <a:t>분석</a:t>
            </a:r>
            <a:endParaRPr lang="en-US" altLang="ko-KR" sz="2000" spc="-150" dirty="0" smtClean="0">
              <a:solidFill>
                <a:schemeClr val="accent3">
                  <a:lumMod val="20000"/>
                  <a:lumOff val="80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174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인포그래픽</a:t>
            </a:r>
            <a:r>
              <a:rPr lang="ko-KR" alt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 비즈니스가 갖는 </a:t>
            </a:r>
            <a:r>
              <a:rPr lang="en-US" altLang="ko-KR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Market Value</a:t>
            </a:r>
            <a:endParaRPr lang="ko-KR" alt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339752" y="2348880"/>
            <a:ext cx="4104456" cy="1584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500" dirty="0" smtClean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cs typeface="ヒラギノ角ゴ ProN W3" charset="0"/>
                <a:sym typeface="Gill Sans" charset="0"/>
              </a:rPr>
              <a:t>정보 시각화</a:t>
            </a:r>
            <a:endParaRPr lang="en-US" altLang="ko-KR" sz="3500" dirty="0" smtClean="0">
              <a:solidFill>
                <a:srgbClr val="FFFFFF"/>
              </a:solidFill>
              <a:latin typeface="Rix고딕 B" pitchFamily="18" charset="-127"/>
              <a:ea typeface="Rix고딕 B" pitchFamily="18" charset="-127"/>
              <a:cs typeface="ヒラギノ角ゴ ProN W3" charset="0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  <a:cs typeface="ヒラギノ角ゴ ProN W3" charset="0"/>
                <a:sym typeface="Gill Sans" charset="0"/>
              </a:rPr>
              <a:t>Information Visualization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Rix고딕 B" pitchFamily="18" charset="-127"/>
              <a:ea typeface="Rix고딕 B" pitchFamily="18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4891" y="4355812"/>
            <a:ext cx="3554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Rix고딕 EB" pitchFamily="18" charset="-127"/>
                <a:ea typeface="Rix고딕 EB" pitchFamily="18" charset="-127"/>
              </a:rPr>
              <a:t>정보 시각화부터 이야기를 시작하자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281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테마">
  <a:themeElements>
    <a:clrScheme name="광선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사용자 지정 1">
      <a:majorFont>
        <a:latin typeface="Verdana"/>
        <a:ea typeface="한컴 윤고딕 250"/>
        <a:cs typeface=""/>
      </a:majorFont>
      <a:minorFont>
        <a:latin typeface="Tahoma"/>
        <a:ea typeface="한컴 윤고딕 2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제목 및 구분점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D90B00"/>
      </a:accent1>
      <a:accent2>
        <a:srgbClr val="333399"/>
      </a:accent2>
      <a:accent3>
        <a:srgbClr val="AAAAAA"/>
      </a:accent3>
      <a:accent4>
        <a:srgbClr val="DADADA"/>
      </a:accent4>
      <a:accent5>
        <a:srgbClr val="E9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구분점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제목 및 구분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2720</TotalTime>
  <Words>2158</Words>
  <Application>Microsoft Office PowerPoint</Application>
  <PresentationFormat>화면 슬라이드 쇼(4:3)</PresentationFormat>
  <Paragraphs>495</Paragraphs>
  <Slides>56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56</vt:i4>
      </vt:variant>
    </vt:vector>
  </HeadingPairs>
  <TitlesOfParts>
    <vt:vector size="58" baseType="lpstr">
      <vt:lpstr>Office 테마</vt:lpstr>
      <vt:lpstr>제목 및 구분점</vt:lpstr>
      <vt:lpstr>한 장의 인포그래픽이  백 마디 말보다 더 낫다?!  -  빅 데이터 시각화 사례를 중심으로 -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인포그래픽/ 데이터비주얼라이제이션  - 빅데이터 시대 분야별 사례 중심으로 -</dc:title>
  <dc:creator>kidpnote</dc:creator>
  <cp:lastModifiedBy>구슬</cp:lastModifiedBy>
  <cp:revision>117</cp:revision>
  <cp:lastPrinted>2012-06-21T10:46:36Z</cp:lastPrinted>
  <dcterms:created xsi:type="dcterms:W3CDTF">2012-06-18T10:45:42Z</dcterms:created>
  <dcterms:modified xsi:type="dcterms:W3CDTF">2013-02-07T02:34:39Z</dcterms:modified>
</cp:coreProperties>
</file>